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74" r:id="rId3"/>
    <p:sldId id="399" r:id="rId4"/>
    <p:sldId id="400" r:id="rId5"/>
    <p:sldId id="396" r:id="rId6"/>
    <p:sldId id="397" r:id="rId7"/>
    <p:sldId id="383" r:id="rId8"/>
    <p:sldId id="395" r:id="rId9"/>
    <p:sldId id="393" r:id="rId10"/>
    <p:sldId id="394" r:id="rId11"/>
    <p:sldId id="404" r:id="rId12"/>
    <p:sldId id="405" r:id="rId13"/>
    <p:sldId id="406" r:id="rId14"/>
    <p:sldId id="407" r:id="rId15"/>
    <p:sldId id="408" r:id="rId16"/>
    <p:sldId id="403" r:id="rId17"/>
    <p:sldId id="327" r:id="rId18"/>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765839" initials="7"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D6"/>
    <a:srgbClr val="C7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6" autoAdjust="0"/>
  </p:normalViewPr>
  <p:slideViewPr>
    <p:cSldViewPr>
      <p:cViewPr>
        <p:scale>
          <a:sx n="133" d="100"/>
          <a:sy n="133" d="100"/>
        </p:scale>
        <p:origin x="-348"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7321B0-2C8B-4B0F-BBEF-68278FB3D910}" type="datetimeFigureOut">
              <a:rPr lang="nl-NL" smtClean="0"/>
              <a:t>19-12-2017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A4427-C67A-47BA-B2FE-BCA85BD3B363}" type="slidenum">
              <a:rPr lang="nl-NL" smtClean="0"/>
              <a:t>‹#›</a:t>
            </a:fld>
            <a:endParaRPr lang="nl-NL"/>
          </a:p>
        </p:txBody>
      </p:sp>
    </p:spTree>
    <p:extLst>
      <p:ext uri="{BB962C8B-B14F-4D97-AF65-F5344CB8AC3E}">
        <p14:creationId xmlns:p14="http://schemas.microsoft.com/office/powerpoint/2010/main" val="408563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27C44-781A-4843-B91D-BBC9122BC2C9}" type="datetimeFigureOut">
              <a:rPr lang="nl-NL" smtClean="0"/>
              <a:t>19-12-2017</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980C6-A044-4552-8DCB-FF6C0C183AAF}" type="slidenum">
              <a:rPr lang="nl-NL" smtClean="0"/>
              <a:t>‹#›</a:t>
            </a:fld>
            <a:endParaRPr lang="nl-NL"/>
          </a:p>
        </p:txBody>
      </p:sp>
    </p:spTree>
    <p:extLst>
      <p:ext uri="{BB962C8B-B14F-4D97-AF65-F5344CB8AC3E}">
        <p14:creationId xmlns:p14="http://schemas.microsoft.com/office/powerpoint/2010/main" val="60343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106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hasCustomPrompt="1"/>
          </p:nvPr>
        </p:nvSpPr>
        <p:spPr>
          <a:xfrm>
            <a:off x="685800" y="1761660"/>
            <a:ext cx="7772400" cy="1102519"/>
          </a:xfrm>
        </p:spPr>
        <p:txBody>
          <a:bodyPr/>
          <a:lstStyle>
            <a:lvl1pPr>
              <a:defRPr b="1" baseline="0">
                <a:solidFill>
                  <a:srgbClr val="00ACD6"/>
                </a:solidFill>
              </a:defRPr>
            </a:lvl1pPr>
          </a:lstStyle>
          <a:p>
            <a:r>
              <a:rPr lang="nl-NL" dirty="0" smtClean="0"/>
              <a:t>Titelblad</a:t>
            </a:r>
            <a:endParaRPr lang="nl-NL" dirty="0"/>
          </a:p>
        </p:txBody>
      </p:sp>
      <p:sp>
        <p:nvSpPr>
          <p:cNvPr id="3" name="Ondertitel 2"/>
          <p:cNvSpPr>
            <a:spLocks noGrp="1"/>
          </p:cNvSpPr>
          <p:nvPr>
            <p:ph type="subTitle" idx="1" hasCustomPrompt="1"/>
          </p:nvPr>
        </p:nvSpPr>
        <p:spPr>
          <a:xfrm>
            <a:off x="5940152" y="3944112"/>
            <a:ext cx="4205920" cy="432048"/>
          </a:xfrm>
        </p:spPr>
        <p:txBody>
          <a:bodyPr>
            <a:normAutofit/>
          </a:bodyPr>
          <a:lstStyle>
            <a:lvl1pPr marL="0" indent="0" algn="l">
              <a:buNone/>
              <a:defRPr sz="2400" b="0" baseline="0">
                <a:solidFill>
                  <a:srgbClr val="00AC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Voer je naam in </a:t>
            </a:r>
            <a:endParaRPr lang="nl-NL" dirty="0"/>
          </a:p>
        </p:txBody>
      </p:sp>
      <p:sp>
        <p:nvSpPr>
          <p:cNvPr id="9" name="Tekstvak 8"/>
          <p:cNvSpPr txBox="1"/>
          <p:nvPr userDrawn="1"/>
        </p:nvSpPr>
        <p:spPr>
          <a:xfrm>
            <a:off x="5940152" y="4376160"/>
            <a:ext cx="4205920" cy="461665"/>
          </a:xfrm>
          <a:prstGeom prst="rect">
            <a:avLst/>
          </a:prstGeom>
          <a:noFill/>
        </p:spPr>
        <p:txBody>
          <a:bodyPr wrap="square" rtlCol="0">
            <a:spAutoFit/>
          </a:bodyPr>
          <a:lstStyle/>
          <a:p>
            <a:fld id="{827212AE-A1B0-4A52-9C8C-F0E7E843BB30}" type="datetime4">
              <a:rPr lang="nl-NL" sz="2400" b="0" smtClean="0">
                <a:solidFill>
                  <a:srgbClr val="00ACD6"/>
                </a:solidFill>
              </a:rPr>
              <a:t>19 december 2017</a:t>
            </a:fld>
            <a:endParaRPr lang="nl-NL" sz="2400" b="0" dirty="0">
              <a:solidFill>
                <a:srgbClr val="00ACD6"/>
              </a:solidFill>
            </a:endParaRPr>
          </a:p>
        </p:txBody>
      </p:sp>
    </p:spTree>
    <p:extLst>
      <p:ext uri="{BB962C8B-B14F-4D97-AF65-F5344CB8AC3E}">
        <p14:creationId xmlns:p14="http://schemas.microsoft.com/office/powerpoint/2010/main" val="20489620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068137-DFB4-48D4-961D-B9CAAE3F3E9E}" type="datetimeFigureOut">
              <a:rPr lang="nl-NL" smtClean="0"/>
              <a:t>19-12-2017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39367365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copy 3">
    <p:spTree>
      <p:nvGrpSpPr>
        <p:cNvPr id="1" name=""/>
        <p:cNvGrpSpPr/>
        <p:nvPr/>
      </p:nvGrpSpPr>
      <p:grpSpPr>
        <a:xfrm>
          <a:off x="0" y="0"/>
          <a:ext cx="0" cy="0"/>
          <a:chOff x="0" y="0"/>
          <a:chExt cx="0" cy="0"/>
        </a:xfrm>
      </p:grpSpPr>
      <p:sp>
        <p:nvSpPr>
          <p:cNvPr id="36" name="Shape 36"/>
          <p:cNvSpPr/>
          <p:nvPr/>
        </p:nvSpPr>
        <p:spPr>
          <a:xfrm>
            <a:off x="-149225" y="-161925"/>
            <a:ext cx="9394081" cy="5504483"/>
          </a:xfrm>
          <a:prstGeom prst="rect">
            <a:avLst/>
          </a:prstGeom>
          <a:solidFill>
            <a:srgbClr val="6E9AC2"/>
          </a:solidFill>
          <a:ln w="12700">
            <a:miter lim="400000"/>
          </a:ln>
        </p:spPr>
        <p:txBody>
          <a:bodyPr lIns="0" tIns="0" rIns="0" bIns="0" anchor="ctr"/>
          <a:lstStyle/>
          <a:p>
            <a:pPr lvl="0"/>
            <a:endParaRPr/>
          </a:p>
        </p:txBody>
      </p:sp>
    </p:spTree>
    <p:extLst>
      <p:ext uri="{BB962C8B-B14F-4D97-AF65-F5344CB8AC3E}">
        <p14:creationId xmlns:p14="http://schemas.microsoft.com/office/powerpoint/2010/main" val="25363137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808" y="897564"/>
            <a:ext cx="8229600" cy="857250"/>
          </a:xfrm>
        </p:spPr>
        <p:txBody>
          <a:bodyPr/>
          <a:lstStyle>
            <a:lvl1pPr>
              <a:defRPr b="1">
                <a:solidFill>
                  <a:srgbClr val="00ACD6"/>
                </a:solidFill>
              </a:defRPr>
            </a:lvl1pPr>
          </a:lstStyle>
          <a:p>
            <a:r>
              <a:rPr lang="nl-NL" dirty="0" smtClean="0"/>
              <a:t>Kop</a:t>
            </a:r>
            <a:endParaRPr lang="nl-NL" dirty="0"/>
          </a:p>
        </p:txBody>
      </p:sp>
      <p:sp>
        <p:nvSpPr>
          <p:cNvPr id="10" name="Tijdelijke aanduiding voor tekst 2"/>
          <p:cNvSpPr>
            <a:spLocks noGrp="1"/>
          </p:cNvSpPr>
          <p:nvPr>
            <p:ph type="body" idx="1"/>
          </p:nvPr>
        </p:nvSpPr>
        <p:spPr>
          <a:xfrm>
            <a:off x="456952" y="1815666"/>
            <a:ext cx="8229600" cy="2592288"/>
          </a:xfrm>
          <a:prstGeom prst="rect">
            <a:avLst/>
          </a:prstGeom>
        </p:spPr>
        <p:txBody>
          <a:bodyPr vert="horz" lIns="91440" tIns="45720" rIns="91440" bIns="45720" rtlCol="0">
            <a:normAutofit/>
          </a:bodyPr>
          <a:lstStyle>
            <a:lvl1pPr>
              <a:defRPr>
                <a:solidFill>
                  <a:srgbClr val="00ACD6"/>
                </a:solidFill>
              </a:defRPr>
            </a:lvl1pPr>
            <a:lvl2pPr>
              <a:defRPr>
                <a:solidFill>
                  <a:srgbClr val="00ACD6"/>
                </a:solidFill>
              </a:defRPr>
            </a:lvl2pPr>
            <a:lvl3pPr>
              <a:defRPr>
                <a:solidFill>
                  <a:srgbClr val="00ACD6"/>
                </a:solidFill>
              </a:defRPr>
            </a:lvl3pPr>
            <a:lvl4pPr>
              <a:defRPr>
                <a:solidFill>
                  <a:srgbClr val="00ACD6"/>
                </a:solidFill>
              </a:defRPr>
            </a:lvl4pPr>
            <a:lvl5pPr>
              <a:defRPr>
                <a:solidFill>
                  <a:srgbClr val="00ACD6"/>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datum 10"/>
          <p:cNvSpPr>
            <a:spLocks noGrp="1"/>
          </p:cNvSpPr>
          <p:nvPr>
            <p:ph type="dt" sz="half" idx="10"/>
          </p:nvPr>
        </p:nvSpPr>
        <p:spPr/>
        <p:txBody>
          <a:bodyPr/>
          <a:lstStyle/>
          <a:p>
            <a:fld id="{23068137-DFB4-48D4-961D-B9CAAE3F3E9E}" type="datetimeFigureOut">
              <a:rPr lang="nl-NL" smtClean="0"/>
              <a:t>19-12-2017</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492093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solidFill>
                  <a:srgbClr val="00ACD6"/>
                </a:solidFill>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800">
                <a:solidFill>
                  <a:srgbClr val="00ACD6"/>
                </a:solidFill>
              </a:defRPr>
            </a:lvl1pPr>
            <a:lvl2pPr>
              <a:defRPr sz="2400">
                <a:solidFill>
                  <a:srgbClr val="00ACD6"/>
                </a:solidFill>
              </a:defRPr>
            </a:lvl2pPr>
            <a:lvl3pPr>
              <a:defRPr sz="2000">
                <a:solidFill>
                  <a:srgbClr val="00ACD6"/>
                </a:solidFill>
              </a:defRPr>
            </a:lvl3pPr>
            <a:lvl4pPr>
              <a:defRPr sz="1800">
                <a:solidFill>
                  <a:srgbClr val="00ACD6"/>
                </a:solidFill>
              </a:defRPr>
            </a:lvl4pPr>
            <a:lvl5pPr>
              <a:defRPr sz="1800">
                <a:solidFill>
                  <a:srgbClr val="00ACD6"/>
                </a:solidFill>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800">
                <a:solidFill>
                  <a:srgbClr val="00ACD6"/>
                </a:solidFill>
              </a:defRPr>
            </a:lvl1pPr>
            <a:lvl2pPr>
              <a:defRPr sz="2400">
                <a:solidFill>
                  <a:srgbClr val="00ACD6"/>
                </a:solidFill>
              </a:defRPr>
            </a:lvl2pPr>
            <a:lvl3pPr>
              <a:defRPr sz="2000">
                <a:solidFill>
                  <a:srgbClr val="00ACD6"/>
                </a:solidFill>
              </a:defRPr>
            </a:lvl3pPr>
            <a:lvl4pPr>
              <a:defRPr sz="1800">
                <a:solidFill>
                  <a:srgbClr val="00ACD6"/>
                </a:solidFill>
              </a:defRPr>
            </a:lvl4pPr>
            <a:lvl5pPr>
              <a:defRPr sz="1800">
                <a:solidFill>
                  <a:srgbClr val="00ACD6"/>
                </a:solidFill>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p>
            <a:fld id="{23068137-DFB4-48D4-961D-B9CAAE3F3E9E}" type="datetimeFigureOut">
              <a:rPr lang="nl-NL" smtClean="0"/>
              <a:t>19-12-2017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1156813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3068137-DFB4-48D4-961D-B9CAAE3F3E9E}" type="datetimeFigureOut">
              <a:rPr lang="nl-NL" smtClean="0"/>
              <a:t>19-12-2017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22561952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 y="-372"/>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3068137-DFB4-48D4-961D-B9CAAE3F3E9E}" type="datetimeFigureOut">
              <a:rPr lang="nl-NL" smtClean="0"/>
              <a:t>19-12-2017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792671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 y="-372"/>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atum 1"/>
          <p:cNvSpPr>
            <a:spLocks noGrp="1"/>
          </p:cNvSpPr>
          <p:nvPr>
            <p:ph type="dt" sz="half" idx="10"/>
          </p:nvPr>
        </p:nvSpPr>
        <p:spPr/>
        <p:txBody>
          <a:bodyPr/>
          <a:lstStyle/>
          <a:p>
            <a:fld id="{23068137-DFB4-48D4-961D-B9CAAE3F3E9E}" type="datetimeFigureOut">
              <a:rPr lang="nl-NL" smtClean="0"/>
              <a:t>19-12-2017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2237575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3068137-DFB4-48D4-961D-B9CAAE3F3E9E}" type="datetimeFigureOut">
              <a:rPr lang="nl-NL" smtClean="0"/>
              <a:t>19-12-2017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12793944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3068137-DFB4-48D4-961D-B9CAAE3F3E9E}" type="datetimeFigureOut">
              <a:rPr lang="nl-NL" smtClean="0"/>
              <a:t>19-12-2017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843367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068137-DFB4-48D4-961D-B9CAAE3F3E9E}" type="datetimeFigureOut">
              <a:rPr lang="nl-NL" smtClean="0"/>
              <a:t>19-12-2017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457D95-1322-488B-8AAB-545CDA14FE7A}" type="slidenum">
              <a:rPr lang="nl-NL" smtClean="0"/>
              <a:t>‹#›</a:t>
            </a:fld>
            <a:endParaRPr lang="nl-NL"/>
          </a:p>
        </p:txBody>
      </p:sp>
    </p:spTree>
    <p:extLst>
      <p:ext uri="{BB962C8B-B14F-4D97-AF65-F5344CB8AC3E}">
        <p14:creationId xmlns:p14="http://schemas.microsoft.com/office/powerpoint/2010/main" val="32784861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13">
            <a:extLst>
              <a:ext uri="{28A0092B-C50C-407E-A947-70E740481C1C}">
                <a14:useLocalDpi xmlns:a14="http://schemas.microsoft.com/office/drawing/2010/main" val="0"/>
              </a:ext>
            </a:extLst>
          </a:blip>
          <a:srcRect l="418"/>
          <a:stretch/>
        </p:blipFill>
        <p:spPr bwMode="auto">
          <a:xfrm>
            <a:off x="0" y="21431"/>
            <a:ext cx="9144000" cy="512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ti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068137-DFB4-48D4-961D-B9CAAE3F3E9E}" type="datetimeFigureOut">
              <a:rPr lang="nl-NL" smtClean="0"/>
              <a:t>19-12-2017</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457D95-1322-488B-8AAB-545CDA14FE7A}" type="slidenum">
              <a:rPr lang="nl-NL" smtClean="0"/>
              <a:t>‹#›</a:t>
            </a:fld>
            <a:endParaRPr lang="nl-NL"/>
          </a:p>
        </p:txBody>
      </p:sp>
    </p:spTree>
    <p:extLst>
      <p:ext uri="{BB962C8B-B14F-4D97-AF65-F5344CB8AC3E}">
        <p14:creationId xmlns:p14="http://schemas.microsoft.com/office/powerpoint/2010/main" val="405290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Baerte.de.brey@elaad.n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1779662"/>
            <a:ext cx="8604448" cy="1102519"/>
          </a:xfrm>
        </p:spPr>
        <p:txBody>
          <a:bodyPr>
            <a:normAutofit/>
          </a:bodyPr>
          <a:lstStyle/>
          <a:p>
            <a:pPr algn="l"/>
            <a:r>
              <a:rPr lang="en-US" dirty="0"/>
              <a:t>Fiscal barriers for smart </a:t>
            </a:r>
            <a:r>
              <a:rPr lang="en-US" dirty="0" smtClean="0"/>
              <a:t>charging </a:t>
            </a:r>
            <a:endParaRPr lang="nl-NL" sz="3600" dirty="0"/>
          </a:p>
        </p:txBody>
      </p:sp>
      <p:sp>
        <p:nvSpPr>
          <p:cNvPr id="3" name="Ondertitel 2"/>
          <p:cNvSpPr>
            <a:spLocks noGrp="1"/>
          </p:cNvSpPr>
          <p:nvPr>
            <p:ph type="subTitle" idx="1"/>
          </p:nvPr>
        </p:nvSpPr>
        <p:spPr>
          <a:xfrm>
            <a:off x="4680520" y="4083918"/>
            <a:ext cx="5436096" cy="432048"/>
          </a:xfrm>
        </p:spPr>
        <p:txBody>
          <a:bodyPr>
            <a:normAutofit lnSpcReduction="10000"/>
          </a:bodyPr>
          <a:lstStyle/>
          <a:p>
            <a:r>
              <a:rPr lang="nl-NL" sz="2400" dirty="0" smtClean="0">
                <a:solidFill>
                  <a:srgbClr val="00ACD6"/>
                </a:solidFill>
              </a:rPr>
              <a:t>Baerte de Brey</a:t>
            </a:r>
            <a:endParaRPr lang="nl-NL" sz="2400" dirty="0">
              <a:solidFill>
                <a:srgbClr val="00ACD6"/>
              </a:solidFill>
            </a:endParaRPr>
          </a:p>
        </p:txBody>
      </p:sp>
    </p:spTree>
    <p:extLst>
      <p:ext uri="{BB962C8B-B14F-4D97-AF65-F5344CB8AC3E}">
        <p14:creationId xmlns:p14="http://schemas.microsoft.com/office/powerpoint/2010/main" val="67903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395536" y="843558"/>
            <a:ext cx="8136903" cy="4104455"/>
            <a:chOff x="4914852" y="2990223"/>
            <a:chExt cx="3617587" cy="1957790"/>
          </a:xfrm>
        </p:grpSpPr>
        <p:sp>
          <p:nvSpPr>
            <p:cNvPr id="6" name="Rectangle 83"/>
            <p:cNvSpPr/>
            <p:nvPr/>
          </p:nvSpPr>
          <p:spPr>
            <a:xfrm>
              <a:off x="6631992" y="3220657"/>
              <a:ext cx="1900447" cy="1727356"/>
            </a:xfrm>
            <a:prstGeom prst="rect">
              <a:avLst/>
            </a:prstGeom>
            <a:solidFill>
              <a:schemeClr val="bg2"/>
            </a:solidFill>
            <a:ln w="6350">
              <a:noFill/>
            </a:ln>
          </p:spPr>
          <p:txBody>
            <a:bodyPr vert="horz" wrap="square" lIns="23824" tIns="30256" rIns="23824" bIns="30256" rtlCol="0" anchor="t">
              <a:noAutofit/>
            </a:bodyPr>
            <a:lstStyle/>
            <a:p>
              <a:pPr marL="113466" indent="-113466">
                <a:buFont typeface="Arial" panose="020B0604020202020204" pitchFamily="34" charset="0"/>
                <a:buChar char="•"/>
              </a:pPr>
              <a:r>
                <a:rPr lang="en-GB" dirty="0"/>
                <a:t>Flexpower is an initiative to vary the grid connection capacity with consent from the connected party.</a:t>
              </a:r>
            </a:p>
            <a:p>
              <a:pPr marL="113466" indent="-113466">
                <a:buFont typeface="Arial" panose="020B0604020202020204" pitchFamily="34" charset="0"/>
                <a:buChar char="•"/>
              </a:pPr>
              <a:r>
                <a:rPr lang="en-GB" dirty="0"/>
                <a:t>FlexPower aims to use idle grid capacity to charge electric cars. By smart charging outside peak hours, electric cars can be charged faster in public areas without causing congestion on the electricity grid. </a:t>
              </a:r>
            </a:p>
            <a:p>
              <a:pPr marL="113466" indent="-113466">
                <a:buFont typeface="Arial" panose="020B0604020202020204" pitchFamily="34" charset="0"/>
                <a:buChar char="•"/>
              </a:pPr>
              <a:r>
                <a:rPr lang="en-GB" dirty="0"/>
                <a:t>This creates more efficient simultaneous usage, which may prevent congestion and possibly also avert net upgrades.</a:t>
              </a:r>
            </a:p>
            <a:p>
              <a:pPr marL="113466" indent="-113466">
                <a:buFont typeface="Arial" panose="020B0604020202020204" pitchFamily="34" charset="0"/>
                <a:buChar char="•"/>
              </a:pPr>
              <a:endParaRPr lang="en-GB" dirty="0"/>
            </a:p>
            <a:p>
              <a:endParaRPr lang="en-GB" dirty="0"/>
            </a:p>
          </p:txBody>
        </p:sp>
        <p:grpSp>
          <p:nvGrpSpPr>
            <p:cNvPr id="7" name="Group 2"/>
            <p:cNvGrpSpPr/>
            <p:nvPr/>
          </p:nvGrpSpPr>
          <p:grpSpPr>
            <a:xfrm>
              <a:off x="4914852" y="3381622"/>
              <a:ext cx="1540121" cy="1081424"/>
              <a:chOff x="562705" y="2632436"/>
              <a:chExt cx="2371732" cy="1503861"/>
            </a:xfrm>
          </p:grpSpPr>
          <p:pic>
            <p:nvPicPr>
              <p:cNvPr id="10" name="Picture 7"/>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491526" y="2982319"/>
                <a:ext cx="923284" cy="11398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309873" y="3345214"/>
                <a:ext cx="624564" cy="771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ackgroundRemoval t="9945" b="100000" l="9898" r="89420"/>
                        </a14:imgEffect>
                      </a14:imgLayer>
                    </a14:imgProps>
                  </a:ext>
                  <a:ext uri="{28A0092B-C50C-407E-A947-70E740481C1C}">
                    <a14:useLocalDpi xmlns:a14="http://schemas.microsoft.com/office/drawing/2010/main" val="0"/>
                  </a:ext>
                </a:extLst>
              </a:blip>
              <a:srcRect/>
              <a:stretch>
                <a:fillRect/>
              </a:stretch>
            </p:blipFill>
            <p:spPr bwMode="auto">
              <a:xfrm>
                <a:off x="562705" y="2632436"/>
                <a:ext cx="1218114" cy="150386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87"/>
            <p:cNvSpPr/>
            <p:nvPr/>
          </p:nvSpPr>
          <p:spPr>
            <a:xfrm>
              <a:off x="5003551" y="2992964"/>
              <a:ext cx="3528888" cy="1942297"/>
            </a:xfrm>
            <a:prstGeom prst="rect">
              <a:avLst/>
            </a:prstGeom>
            <a:noFill/>
            <a:ln w="6350">
              <a:solidFill>
                <a:schemeClr val="tx1"/>
              </a:solidFill>
            </a:ln>
          </p:spPr>
          <p:txBody>
            <a:bodyPr vert="horz" wrap="square" lIns="60512" tIns="30256" rIns="60512" bIns="30256" rtlCol="0" anchor="ctr">
              <a:noAutofit/>
            </a:bodyPr>
            <a:lstStyle/>
            <a:p>
              <a:pPr algn="ctr"/>
              <a:endParaRPr lang="nl-NL" sz="1191" dirty="0"/>
            </a:p>
          </p:txBody>
        </p:sp>
        <p:sp>
          <p:nvSpPr>
            <p:cNvPr id="9" name="Rectangle 68"/>
            <p:cNvSpPr/>
            <p:nvPr/>
          </p:nvSpPr>
          <p:spPr>
            <a:xfrm>
              <a:off x="5006268" y="2990223"/>
              <a:ext cx="3511027" cy="229559"/>
            </a:xfrm>
            <a:prstGeom prst="rect">
              <a:avLst/>
            </a:prstGeom>
            <a:solidFill>
              <a:schemeClr val="tx2"/>
            </a:solidFill>
            <a:ln w="6350">
              <a:solidFill>
                <a:schemeClr val="tx2"/>
              </a:solidFill>
            </a:ln>
          </p:spPr>
          <p:txBody>
            <a:bodyPr vert="horz" wrap="square" lIns="60512" tIns="30256" rIns="60512" bIns="30256" rtlCol="0" anchor="ctr">
              <a:noAutofit/>
            </a:bodyPr>
            <a:lstStyle/>
            <a:p>
              <a:r>
                <a:rPr lang="en-GB" sz="2400" b="1" dirty="0">
                  <a:solidFill>
                    <a:schemeClr val="bg1"/>
                  </a:solidFill>
                </a:rPr>
                <a:t>Flex power </a:t>
              </a:r>
              <a:endParaRPr lang="en-GB" sz="2400" b="1" dirty="0">
                <a:solidFill>
                  <a:schemeClr val="bg1"/>
                </a:solidFill>
                <a:cs typeface="Arial" pitchFamily="34" charset="0"/>
              </a:endParaRPr>
            </a:p>
          </p:txBody>
        </p:sp>
      </p:grpSp>
      <p:sp>
        <p:nvSpPr>
          <p:cNvPr id="13" name="Oval 2"/>
          <p:cNvSpPr>
            <a:spLocks noChangeArrowheads="1"/>
          </p:cNvSpPr>
          <p:nvPr/>
        </p:nvSpPr>
        <p:spPr bwMode="gray">
          <a:xfrm>
            <a:off x="107504" y="843558"/>
            <a:ext cx="354331" cy="288032"/>
          </a:xfrm>
          <a:prstGeom prst="ellipse">
            <a:avLst/>
          </a:prstGeom>
          <a:solidFill>
            <a:schemeClr val="tx1"/>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GB" sz="1200" b="1" dirty="0">
                <a:solidFill>
                  <a:schemeClr val="bg1"/>
                </a:solidFill>
              </a:rPr>
              <a:t>4</a:t>
            </a:r>
          </a:p>
        </p:txBody>
      </p:sp>
    </p:spTree>
    <p:extLst>
      <p:ext uri="{BB962C8B-B14F-4D97-AF65-F5344CB8AC3E}">
        <p14:creationId xmlns:p14="http://schemas.microsoft.com/office/powerpoint/2010/main" val="152642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531" y="160934"/>
            <a:ext cx="7867257" cy="805993"/>
          </a:xfrm>
        </p:spPr>
        <p:txBody>
          <a:bodyPr>
            <a:normAutofit fontScale="90000"/>
          </a:bodyPr>
          <a:lstStyle/>
          <a:p>
            <a:pPr algn="l"/>
            <a:r>
              <a:rPr lang="en-US" sz="3100" dirty="0">
                <a:solidFill>
                  <a:srgbClr val="002060"/>
                </a:solidFill>
              </a:rPr>
              <a:t>Missing incentive to </a:t>
            </a:r>
            <a:r>
              <a:rPr lang="en-US" sz="3100" dirty="0" err="1">
                <a:solidFill>
                  <a:srgbClr val="002060"/>
                </a:solidFill>
              </a:rPr>
              <a:t>optimise</a:t>
            </a:r>
            <a:r>
              <a:rPr lang="en-US" sz="3100" dirty="0">
                <a:solidFill>
                  <a:srgbClr val="002060"/>
                </a:solidFill>
              </a:rPr>
              <a:t> own consumption behind the meter in </a:t>
            </a:r>
            <a:r>
              <a:rPr lang="en-US" sz="3100" dirty="0" smtClean="0">
                <a:solidFill>
                  <a:srgbClr val="002060"/>
                </a:solidFill>
              </a:rPr>
              <a:t>an EV</a:t>
            </a:r>
            <a:endParaRPr lang="nl-NL" dirty="0"/>
          </a:p>
        </p:txBody>
      </p:sp>
      <p:sp>
        <p:nvSpPr>
          <p:cNvPr id="4" name="Tijdelijke aanduiding voor inhoud 3"/>
          <p:cNvSpPr>
            <a:spLocks noGrp="1"/>
          </p:cNvSpPr>
          <p:nvPr>
            <p:ph sz="half" idx="2"/>
          </p:nvPr>
        </p:nvSpPr>
        <p:spPr>
          <a:xfrm>
            <a:off x="4644008" y="1347614"/>
            <a:ext cx="4038600" cy="3394472"/>
          </a:xfrm>
        </p:spPr>
        <p:txBody>
          <a:bodyPr/>
          <a:lstStyle/>
          <a:p>
            <a:pPr marL="342900" indent="-342900">
              <a:buFont typeface="Arial" panose="020B0604020202020204" pitchFamily="34" charset="0"/>
              <a:buChar char="•"/>
            </a:pPr>
            <a:r>
              <a:rPr lang="en-US" dirty="0" smtClean="0"/>
              <a:t>No (financial) stimulation for e-drivers </a:t>
            </a:r>
            <a:r>
              <a:rPr lang="en-US" dirty="0"/>
              <a:t>with (their own) solar panels </a:t>
            </a:r>
            <a:r>
              <a:rPr lang="en-US" dirty="0" smtClean="0"/>
              <a:t>to </a:t>
            </a:r>
            <a:r>
              <a:rPr lang="en-US" dirty="0"/>
              <a:t>optimally use the self-generated </a:t>
            </a:r>
            <a:r>
              <a:rPr lang="en-US" dirty="0" smtClean="0"/>
              <a:t>electricity</a:t>
            </a:r>
            <a:endParaRPr lang="nl-NL" dirty="0"/>
          </a:p>
        </p:txBody>
      </p:sp>
      <p:pic>
        <p:nvPicPr>
          <p:cNvPr id="5" name="image3.jpeg"/>
          <p:cNvPicPr>
            <a:picLocks noGrp="1" noChangeAspect="1"/>
          </p:cNvPicPr>
          <p:nvPr>
            <p:ph sz="half" idx="1"/>
          </p:nvPr>
        </p:nvPicPr>
        <p:blipFill>
          <a:blip r:embed="rId2">
            <a:extLst/>
          </a:blip>
          <a:stretch>
            <a:fillRect/>
          </a:stretch>
        </p:blipFill>
        <p:spPr>
          <a:xfrm>
            <a:off x="483096" y="1347614"/>
            <a:ext cx="4038600" cy="3030844"/>
          </a:xfrm>
          <a:prstGeom prst="rect">
            <a:avLst/>
          </a:prstGeom>
          <a:ln w="12700">
            <a:miter lim="400000"/>
          </a:ln>
          <a:effectLst>
            <a:outerShdw blurRad="127000" dist="76200" dir="2700000" rotWithShape="0">
              <a:srgbClr val="000000">
                <a:alpha val="75000"/>
              </a:srgbClr>
            </a:outerShdw>
            <a:reflection stA="50000" endPos="40000" dir="5400000" sy="-100000" algn="bl" rotWithShape="0"/>
          </a:effectLst>
        </p:spPr>
      </p:pic>
    </p:spTree>
    <p:extLst>
      <p:ext uri="{BB962C8B-B14F-4D97-AF65-F5344CB8AC3E}">
        <p14:creationId xmlns:p14="http://schemas.microsoft.com/office/powerpoint/2010/main" val="26677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2800" dirty="0">
                <a:solidFill>
                  <a:srgbClr val="002060"/>
                </a:solidFill>
              </a:rPr>
              <a:t>Possible double energy tax for </a:t>
            </a:r>
            <a:r>
              <a:rPr lang="en-US" sz="2800" dirty="0" smtClean="0">
                <a:solidFill>
                  <a:srgbClr val="002060"/>
                </a:solidFill>
              </a:rPr>
              <a:t>V2G </a:t>
            </a:r>
            <a:r>
              <a:rPr lang="en-US" sz="2800" dirty="0">
                <a:solidFill>
                  <a:srgbClr val="002060"/>
                </a:solidFill>
              </a:rPr>
              <a:t>charging </a:t>
            </a:r>
            <a:endParaRPr lang="nl-NL" sz="2800" dirty="0">
              <a:solidFill>
                <a:srgbClr val="002060"/>
              </a:solidFill>
            </a:endParaRPr>
          </a:p>
        </p:txBody>
      </p:sp>
      <p:sp>
        <p:nvSpPr>
          <p:cNvPr id="4" name="Tijdelijke aanduiding voor inhoud 3"/>
          <p:cNvSpPr>
            <a:spLocks noGrp="1"/>
          </p:cNvSpPr>
          <p:nvPr>
            <p:ph sz="half" idx="2"/>
          </p:nvPr>
        </p:nvSpPr>
        <p:spPr>
          <a:xfrm>
            <a:off x="4648200" y="1053847"/>
            <a:ext cx="4038600" cy="3394472"/>
          </a:xfrm>
        </p:spPr>
        <p:txBody>
          <a:bodyPr/>
          <a:lstStyle/>
          <a:p>
            <a:pPr marL="342900" indent="-342900">
              <a:buFont typeface="Arial" panose="020B0604020202020204" pitchFamily="34" charset="0"/>
              <a:buChar char="•"/>
            </a:pPr>
            <a:r>
              <a:rPr lang="en-US" dirty="0" smtClean="0"/>
              <a:t>Every </a:t>
            </a:r>
            <a:r>
              <a:rPr lang="en-US" dirty="0"/>
              <a:t>time the car is charged again after discharging </a:t>
            </a:r>
            <a:r>
              <a:rPr lang="en-US" dirty="0" smtClean="0"/>
              <a:t>energy </a:t>
            </a:r>
            <a:r>
              <a:rPr lang="en-US" dirty="0"/>
              <a:t>tax has to be </a:t>
            </a:r>
            <a:r>
              <a:rPr lang="en-US" dirty="0" smtClean="0"/>
              <a:t>paid</a:t>
            </a:r>
          </a:p>
        </p:txBody>
      </p:sp>
      <p:pic>
        <p:nvPicPr>
          <p:cNvPr id="5" name="_VDV8229.jpg"/>
          <p:cNvPicPr>
            <a:picLocks noGrp="1" noChangeAspect="1"/>
          </p:cNvPicPr>
          <p:nvPr>
            <p:ph sz="half" idx="1"/>
          </p:nvPr>
        </p:nvPicPr>
        <p:blipFill>
          <a:blip r:embed="rId2">
            <a:extLst/>
          </a:blip>
          <a:stretch>
            <a:fillRect/>
          </a:stretch>
        </p:blipFill>
        <p:spPr>
          <a:xfrm>
            <a:off x="457200" y="1053847"/>
            <a:ext cx="4038600" cy="2692400"/>
          </a:xfrm>
          <a:prstGeom prst="rect">
            <a:avLst/>
          </a:prstGeom>
          <a:ln w="12700">
            <a:miter lim="400000"/>
          </a:ln>
        </p:spPr>
      </p:pic>
    </p:spTree>
    <p:extLst>
      <p:ext uri="{BB962C8B-B14F-4D97-AF65-F5344CB8AC3E}">
        <p14:creationId xmlns:p14="http://schemas.microsoft.com/office/powerpoint/2010/main" val="125556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en-US" sz="3100" dirty="0">
                <a:solidFill>
                  <a:srgbClr val="002060"/>
                </a:solidFill>
              </a:rPr>
              <a:t>No incentive for the roll-out of charging infrastructure with maximum charge capacity for Smart Charging</a:t>
            </a:r>
            <a:endParaRPr lang="nl-NL" sz="3100" dirty="0">
              <a:solidFill>
                <a:srgbClr val="002060"/>
              </a:solidFill>
            </a:endParaRPr>
          </a:p>
        </p:txBody>
      </p:sp>
      <p:sp>
        <p:nvSpPr>
          <p:cNvPr id="4" name="Tijdelijke aanduiding voor inhoud 3"/>
          <p:cNvSpPr>
            <a:spLocks noGrp="1"/>
          </p:cNvSpPr>
          <p:nvPr>
            <p:ph sz="half" idx="2"/>
          </p:nvPr>
        </p:nvSpPr>
        <p:spPr/>
        <p:txBody>
          <a:bodyPr>
            <a:normAutofit fontScale="92500" lnSpcReduction="20000"/>
          </a:bodyPr>
          <a:lstStyle/>
          <a:p>
            <a:pPr marL="342900" indent="-342900">
              <a:buFont typeface="Arial" panose="020B0604020202020204" pitchFamily="34" charset="0"/>
              <a:buChar char="•"/>
            </a:pPr>
            <a:r>
              <a:rPr lang="en-US" dirty="0" smtClean="0"/>
              <a:t>Higher capacity </a:t>
            </a:r>
            <a:r>
              <a:rPr lang="en-US" dirty="0"/>
              <a:t>of the connection, the faster a car can be charged </a:t>
            </a:r>
            <a:endParaRPr lang="en-US" dirty="0" smtClean="0"/>
          </a:p>
          <a:p>
            <a:pPr marL="342900" indent="-342900">
              <a:buFont typeface="Arial" panose="020B0604020202020204" pitchFamily="34" charset="0"/>
              <a:buChar char="•"/>
            </a:pPr>
            <a:r>
              <a:rPr lang="en-US" dirty="0" smtClean="0"/>
              <a:t>More </a:t>
            </a:r>
            <a:r>
              <a:rPr lang="en-US" dirty="0"/>
              <a:t>flexibility generated for the use of the car for Smart Charging. </a:t>
            </a:r>
            <a:endParaRPr lang="en-US" dirty="0" smtClean="0"/>
          </a:p>
          <a:p>
            <a:pPr marL="342900" indent="-342900">
              <a:buFont typeface="Arial" panose="020B0604020202020204" pitchFamily="34" charset="0"/>
              <a:buChar char="•"/>
            </a:pPr>
            <a:r>
              <a:rPr lang="en-US" dirty="0" smtClean="0"/>
              <a:t>High </a:t>
            </a:r>
            <a:r>
              <a:rPr lang="en-US" dirty="0"/>
              <a:t>capacity connection is significantly more </a:t>
            </a:r>
            <a:r>
              <a:rPr lang="en-US" dirty="0" smtClean="0"/>
              <a:t>expensive</a:t>
            </a:r>
            <a:endParaRPr lang="nl-NL" dirty="0"/>
          </a:p>
        </p:txBody>
      </p:sp>
      <p:pic>
        <p:nvPicPr>
          <p:cNvPr id="7" name="Tijdelijke aanduiding voor inhoud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8913" y="1200151"/>
            <a:ext cx="3690674" cy="2952539"/>
          </a:xfrm>
        </p:spPr>
      </p:pic>
    </p:spTree>
    <p:extLst>
      <p:ext uri="{BB962C8B-B14F-4D97-AF65-F5344CB8AC3E}">
        <p14:creationId xmlns:p14="http://schemas.microsoft.com/office/powerpoint/2010/main" val="185610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992" y="195486"/>
            <a:ext cx="8291779" cy="545306"/>
          </a:xfrm>
        </p:spPr>
        <p:txBody>
          <a:bodyPr>
            <a:noAutofit/>
          </a:bodyPr>
          <a:lstStyle/>
          <a:p>
            <a:pPr algn="l"/>
            <a:r>
              <a:rPr lang="en-US" sz="2800" dirty="0">
                <a:solidFill>
                  <a:srgbClr val="002060"/>
                </a:solidFill>
              </a:rPr>
              <a:t>Possible incentive for Charge Point Operator to block </a:t>
            </a:r>
            <a:r>
              <a:rPr lang="en-US" sz="2800" dirty="0" smtClean="0">
                <a:solidFill>
                  <a:srgbClr val="002060"/>
                </a:solidFill>
              </a:rPr>
              <a:t>Smart </a:t>
            </a:r>
            <a:r>
              <a:rPr lang="en-US" sz="2800" dirty="0">
                <a:solidFill>
                  <a:srgbClr val="002060"/>
                </a:solidFill>
              </a:rPr>
              <a:t>Charging</a:t>
            </a:r>
            <a:endParaRPr lang="nl-NL" sz="2800" dirty="0">
              <a:solidFill>
                <a:srgbClr val="002060"/>
              </a:solidFill>
            </a:endParaRPr>
          </a:p>
        </p:txBody>
      </p:sp>
      <p:sp>
        <p:nvSpPr>
          <p:cNvPr id="4" name="Tijdelijke aanduiding voor inhoud 3"/>
          <p:cNvSpPr>
            <a:spLocks noGrp="1"/>
          </p:cNvSpPr>
          <p:nvPr>
            <p:ph sz="half" idx="2"/>
          </p:nvPr>
        </p:nvSpPr>
        <p:spPr>
          <a:xfrm>
            <a:off x="4648200" y="1148946"/>
            <a:ext cx="4038600" cy="3394472"/>
          </a:xfrm>
        </p:spPr>
        <p:txBody>
          <a:bodyPr>
            <a:normAutofit lnSpcReduction="10000"/>
          </a:bodyPr>
          <a:lstStyle/>
          <a:p>
            <a:pPr marL="342900" indent="-342900">
              <a:buFont typeface="Arial" panose="020B0604020202020204" pitchFamily="34" charset="0"/>
              <a:buChar char="•"/>
            </a:pPr>
            <a:r>
              <a:rPr lang="en-US" dirty="0" smtClean="0"/>
              <a:t>CPO: </a:t>
            </a:r>
            <a:r>
              <a:rPr lang="en-US" dirty="0" err="1" smtClean="0"/>
              <a:t>maximisation</a:t>
            </a:r>
            <a:r>
              <a:rPr lang="en-US" dirty="0" smtClean="0"/>
              <a:t> </a:t>
            </a:r>
            <a:r>
              <a:rPr lang="en-US" dirty="0"/>
              <a:t>of Charge Point </a:t>
            </a:r>
            <a:r>
              <a:rPr lang="en-US" dirty="0" smtClean="0"/>
              <a:t>Occupancy</a:t>
            </a:r>
          </a:p>
          <a:p>
            <a:pPr marL="342900" indent="-342900">
              <a:buFont typeface="Arial" panose="020B0604020202020204" pitchFamily="34" charset="0"/>
              <a:buChar char="•"/>
            </a:pPr>
            <a:r>
              <a:rPr lang="en-US" dirty="0" smtClean="0"/>
              <a:t>differs </a:t>
            </a:r>
            <a:r>
              <a:rPr lang="en-US" dirty="0"/>
              <a:t>in some cases from the importance of other </a:t>
            </a:r>
            <a:r>
              <a:rPr lang="en-US" dirty="0" smtClean="0"/>
              <a:t>players </a:t>
            </a:r>
          </a:p>
          <a:p>
            <a:pPr marL="342900" indent="-342900">
              <a:buFont typeface="Arial" panose="020B0604020202020204" pitchFamily="34" charset="0"/>
              <a:buChar char="•"/>
            </a:pPr>
            <a:r>
              <a:rPr lang="en-US" dirty="0" smtClean="0"/>
              <a:t>Risk </a:t>
            </a:r>
            <a:r>
              <a:rPr lang="en-US" dirty="0"/>
              <a:t>that the CPO will intervene in the planned </a:t>
            </a:r>
            <a:r>
              <a:rPr lang="en-US" dirty="0" smtClean="0"/>
              <a:t>Smart Charging</a:t>
            </a:r>
            <a:endParaRPr lang="nl-NL" dirty="0"/>
          </a:p>
        </p:txBody>
      </p:sp>
      <p:pic>
        <p:nvPicPr>
          <p:cNvPr id="5"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1052210"/>
            <a:ext cx="4038600" cy="2695089"/>
          </a:xfrm>
          <a:prstGeom prst="rect">
            <a:avLst/>
          </a:prstGeom>
          <a:noFill/>
          <a:ln w="9525">
            <a:noFill/>
            <a:miter lim="800000"/>
            <a:headEnd/>
            <a:tailEnd/>
          </a:ln>
        </p:spPr>
      </p:pic>
    </p:spTree>
    <p:extLst>
      <p:ext uri="{BB962C8B-B14F-4D97-AF65-F5344CB8AC3E}">
        <p14:creationId xmlns:p14="http://schemas.microsoft.com/office/powerpoint/2010/main" val="77811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en-US" sz="2800" dirty="0" smtClean="0">
                <a:solidFill>
                  <a:srgbClr val="002060"/>
                </a:solidFill>
              </a:rPr>
              <a:t>Who </a:t>
            </a:r>
            <a:r>
              <a:rPr lang="en-US" sz="2800" dirty="0">
                <a:solidFill>
                  <a:srgbClr val="002060"/>
                </a:solidFill>
              </a:rPr>
              <a:t>determines the use of the electric car for Smart </a:t>
            </a:r>
            <a:r>
              <a:rPr lang="en-US" sz="2800" dirty="0" smtClean="0">
                <a:solidFill>
                  <a:srgbClr val="002060"/>
                </a:solidFill>
              </a:rPr>
              <a:t>Charging?</a:t>
            </a:r>
            <a:endParaRPr lang="nl-NL" sz="2800" dirty="0">
              <a:solidFill>
                <a:srgbClr val="002060"/>
              </a:solidFill>
            </a:endParaRPr>
          </a:p>
        </p:txBody>
      </p:sp>
      <p:sp>
        <p:nvSpPr>
          <p:cNvPr id="4" name="Tijdelijke aanduiding voor inhoud 3"/>
          <p:cNvSpPr>
            <a:spLocks noGrp="1"/>
          </p:cNvSpPr>
          <p:nvPr>
            <p:ph sz="half" idx="2"/>
          </p:nvPr>
        </p:nvSpPr>
        <p:spPr>
          <a:xfrm>
            <a:off x="4648200" y="973381"/>
            <a:ext cx="4038600" cy="3394472"/>
          </a:xfrm>
        </p:spPr>
        <p:txBody>
          <a:bodyPr/>
          <a:lstStyle/>
          <a:p>
            <a:pPr marL="342900" indent="-342900">
              <a:buFont typeface="Arial" panose="020B0604020202020204" pitchFamily="34" charset="0"/>
              <a:buChar char="•"/>
            </a:pPr>
            <a:r>
              <a:rPr lang="en-US" dirty="0"/>
              <a:t>E</a:t>
            </a:r>
            <a:r>
              <a:rPr lang="en-US" dirty="0" smtClean="0"/>
              <a:t>-driver </a:t>
            </a:r>
            <a:r>
              <a:rPr lang="en-US" dirty="0"/>
              <a:t>has connected his electric car to several </a:t>
            </a:r>
            <a:r>
              <a:rPr lang="en-US" dirty="0" smtClean="0"/>
              <a:t>initiatives</a:t>
            </a:r>
          </a:p>
          <a:p>
            <a:pPr marL="342900" indent="-342900">
              <a:buFont typeface="Arial" panose="020B0604020202020204" pitchFamily="34" charset="0"/>
              <a:buChar char="•"/>
            </a:pPr>
            <a:r>
              <a:rPr lang="en-US" dirty="0" smtClean="0"/>
              <a:t>which </a:t>
            </a:r>
            <a:r>
              <a:rPr lang="en-US" dirty="0"/>
              <a:t>initiative takes </a:t>
            </a:r>
            <a:r>
              <a:rPr lang="en-US" dirty="0" smtClean="0"/>
              <a:t>precedence?</a:t>
            </a:r>
          </a:p>
          <a:p>
            <a:pPr marL="342900" indent="-342900">
              <a:buFont typeface="Arial" panose="020B0604020202020204" pitchFamily="34" charset="0"/>
              <a:buChar char="•"/>
            </a:pPr>
            <a:endParaRPr lang="nl-NL" dirty="0"/>
          </a:p>
        </p:txBody>
      </p:sp>
      <p:pic>
        <p:nvPicPr>
          <p:cNvPr id="5" name="0AC8DA81-49C6-4E67-A878-9D50ACABC054" descr="com_samsung_android_email_attachmentprovider_9_58470_RAW_148647478987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79462" y="966927"/>
            <a:ext cx="339407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39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11510"/>
            <a:ext cx="8229600" cy="857250"/>
          </a:xfrm>
        </p:spPr>
        <p:txBody>
          <a:bodyPr>
            <a:normAutofit/>
          </a:bodyPr>
          <a:lstStyle/>
          <a:p>
            <a:pPr algn="l"/>
            <a:r>
              <a:rPr lang="en-GB" noProof="1" smtClean="0">
                <a:solidFill>
                  <a:schemeClr val="tx2"/>
                </a:solidFill>
                <a:latin typeface="Georgia" pitchFamily="18" charset="0"/>
              </a:rPr>
              <a:t>Other countries</a:t>
            </a:r>
            <a:endParaRPr lang="nl-NL" dirty="0"/>
          </a:p>
        </p:txBody>
      </p:sp>
      <p:sp>
        <p:nvSpPr>
          <p:cNvPr id="4" name="Rectangle 54"/>
          <p:cNvSpPr>
            <a:spLocks noGrp="1"/>
          </p:cNvSpPr>
          <p:nvPr>
            <p:ph type="body" idx="1"/>
          </p:nvPr>
        </p:nvSpPr>
        <p:spPr>
          <a:xfrm>
            <a:off x="456952" y="1815666"/>
            <a:ext cx="8229600" cy="5259901"/>
          </a:xfrm>
          <a:prstGeom prst="rect">
            <a:avLst/>
          </a:prstGeom>
        </p:spPr>
        <p:txBody>
          <a:bodyPr wrap="square">
            <a:spAutoFit/>
          </a:bodyPr>
          <a:lstStyle/>
          <a:p>
            <a:pPr>
              <a:spcAft>
                <a:spcPts val="600"/>
              </a:spcAft>
            </a:pPr>
            <a:r>
              <a:rPr lang="en-US" dirty="0"/>
              <a:t>I</a:t>
            </a:r>
            <a:r>
              <a:rPr lang="en-US" dirty="0" smtClean="0"/>
              <a:t>ncentives on </a:t>
            </a:r>
            <a:r>
              <a:rPr lang="en-US" dirty="0"/>
              <a:t>purchasing </a:t>
            </a:r>
            <a:r>
              <a:rPr lang="en-US" dirty="0" smtClean="0"/>
              <a:t>cars </a:t>
            </a:r>
          </a:p>
          <a:p>
            <a:pPr>
              <a:spcAft>
                <a:spcPts val="600"/>
              </a:spcAft>
            </a:pPr>
            <a:r>
              <a:rPr lang="en-US" dirty="0" smtClean="0">
                <a:latin typeface="Georgia" pitchFamily="18" charset="0"/>
                <a:cs typeface="Arial" pitchFamily="34" charset="0"/>
              </a:rPr>
              <a:t>Time of use, demand </a:t>
            </a:r>
            <a:r>
              <a:rPr lang="en-US" dirty="0" err="1" smtClean="0">
                <a:latin typeface="Georgia" pitchFamily="18" charset="0"/>
                <a:cs typeface="Arial" pitchFamily="34" charset="0"/>
              </a:rPr>
              <a:t>respons</a:t>
            </a:r>
            <a:r>
              <a:rPr lang="en-US" dirty="0" smtClean="0">
                <a:latin typeface="Georgia" pitchFamily="18" charset="0"/>
                <a:cs typeface="Arial" pitchFamily="34" charset="0"/>
              </a:rPr>
              <a:t> </a:t>
            </a:r>
          </a:p>
          <a:p>
            <a:pPr>
              <a:spcAft>
                <a:spcPts val="600"/>
              </a:spcAft>
            </a:pPr>
            <a:r>
              <a:rPr lang="en-US" dirty="0" err="1" smtClean="0">
                <a:latin typeface="Georgia" pitchFamily="18" charset="0"/>
                <a:cs typeface="Arial" pitchFamily="34" charset="0"/>
              </a:rPr>
              <a:t>Suntax</a:t>
            </a:r>
            <a:endParaRPr lang="en-GB" dirty="0">
              <a:latin typeface="Georgia" pitchFamily="18" charset="0"/>
              <a:cs typeface="Arial" pitchFamily="34" charset="0"/>
            </a:endParaRPr>
          </a:p>
          <a:p>
            <a:pPr marL="228600" indent="-228600">
              <a:spcAft>
                <a:spcPts val="600"/>
              </a:spcAft>
              <a:buFont typeface="+mj-lt"/>
              <a:buAutoNum type="arabicPeriod"/>
            </a:pPr>
            <a:endParaRPr lang="en-GB" dirty="0">
              <a:latin typeface="Georgia" pitchFamily="18" charset="0"/>
              <a:cs typeface="Arial" pitchFamily="34" charset="0"/>
            </a:endParaRPr>
          </a:p>
          <a:p>
            <a:pPr marL="228600" indent="-228600">
              <a:spcAft>
                <a:spcPts val="600"/>
              </a:spcAft>
              <a:buFont typeface="+mj-lt"/>
              <a:buAutoNum type="arabicPeriod"/>
            </a:pPr>
            <a:endParaRPr lang="en-GB" noProof="1">
              <a:latin typeface="Georgia" pitchFamily="18" charset="0"/>
              <a:cs typeface="Arial" pitchFamily="34" charset="0"/>
            </a:endParaRPr>
          </a:p>
          <a:p>
            <a:pPr>
              <a:spcAft>
                <a:spcPts val="600"/>
              </a:spcAft>
            </a:pPr>
            <a:endParaRPr lang="en-GB" noProof="1">
              <a:latin typeface="Georgia" pitchFamily="18" charset="0"/>
              <a:cs typeface="Arial" pitchFamily="34" charset="0"/>
            </a:endParaRPr>
          </a:p>
          <a:p>
            <a:pPr>
              <a:spcAft>
                <a:spcPts val="600"/>
              </a:spcAft>
            </a:pPr>
            <a:endParaRPr lang="en-GB" noProof="1">
              <a:latin typeface="Georgia" pitchFamily="18" charset="0"/>
              <a:cs typeface="Arial" pitchFamily="34" charset="0"/>
            </a:endParaRPr>
          </a:p>
          <a:p>
            <a:pPr>
              <a:spcAft>
                <a:spcPts val="600"/>
              </a:spcAft>
            </a:pPr>
            <a:endParaRPr lang="en-GB" i="1" noProof="1">
              <a:latin typeface="Georgia" pitchFamily="18" charset="0"/>
              <a:cs typeface="Arial" pitchFamily="34" charset="0"/>
            </a:endParaRPr>
          </a:p>
        </p:txBody>
      </p:sp>
    </p:spTree>
    <p:extLst>
      <p:ext uri="{BB962C8B-B14F-4D97-AF65-F5344CB8AC3E}">
        <p14:creationId xmlns:p14="http://schemas.microsoft.com/office/powerpoint/2010/main" val="208874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1901280"/>
            <a:ext cx="7772400" cy="1102519"/>
          </a:xfrm>
        </p:spPr>
        <p:txBody>
          <a:bodyPr>
            <a:normAutofit/>
          </a:bodyPr>
          <a:lstStyle/>
          <a:p>
            <a:r>
              <a:rPr lang="en-US" dirty="0" smtClean="0"/>
              <a:t>Questions?</a:t>
            </a:r>
            <a:endParaRPr lang="nl-NL" dirty="0"/>
          </a:p>
        </p:txBody>
      </p:sp>
      <p:sp>
        <p:nvSpPr>
          <p:cNvPr id="3" name="Ondertitel 2"/>
          <p:cNvSpPr>
            <a:spLocks noGrp="1"/>
          </p:cNvSpPr>
          <p:nvPr>
            <p:ph type="subTitle" idx="1"/>
          </p:nvPr>
        </p:nvSpPr>
        <p:spPr>
          <a:xfrm>
            <a:off x="3168352" y="2733768"/>
            <a:ext cx="3203848" cy="594066"/>
          </a:xfrm>
        </p:spPr>
        <p:txBody>
          <a:bodyPr>
            <a:normAutofit fontScale="47500" lnSpcReduction="20000"/>
          </a:bodyPr>
          <a:lstStyle/>
          <a:p>
            <a:r>
              <a:rPr lang="nl-NL" sz="2400" dirty="0" smtClean="0">
                <a:solidFill>
                  <a:srgbClr val="00ACD6"/>
                </a:solidFill>
              </a:rPr>
              <a:t>Baerte de Brey</a:t>
            </a:r>
          </a:p>
          <a:p>
            <a:r>
              <a:rPr lang="en-US" dirty="0" smtClean="0"/>
              <a:t>M: +31 </a:t>
            </a:r>
            <a:r>
              <a:rPr lang="en-US" dirty="0"/>
              <a:t>6 </a:t>
            </a:r>
            <a:r>
              <a:rPr lang="en-US" dirty="0" smtClean="0"/>
              <a:t>11034826</a:t>
            </a:r>
          </a:p>
          <a:p>
            <a:r>
              <a:rPr lang="en-US" dirty="0" smtClean="0"/>
              <a:t>E: </a:t>
            </a:r>
            <a:r>
              <a:rPr lang="en-US" dirty="0" smtClean="0">
                <a:hlinkClick r:id="rId2"/>
              </a:rPr>
              <a:t>Baerte.de.brey@elaad.nl</a:t>
            </a:r>
            <a:endParaRPr lang="en-US" dirty="0" smtClean="0"/>
          </a:p>
        </p:txBody>
      </p:sp>
    </p:spTree>
    <p:extLst>
      <p:ext uri="{BB962C8B-B14F-4D97-AF65-F5344CB8AC3E}">
        <p14:creationId xmlns:p14="http://schemas.microsoft.com/office/powerpoint/2010/main" val="281938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RTER1301_PPT Slides3 lo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587" t="7260" b="14811"/>
          <a:stretch/>
        </p:blipFill>
        <p:spPr bwMode="auto">
          <a:xfrm>
            <a:off x="1220613" y="706349"/>
            <a:ext cx="3297381" cy="343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inhoud 3"/>
          <p:cNvSpPr>
            <a:spLocks noGrp="1"/>
          </p:cNvSpPr>
          <p:nvPr>
            <p:ph sz="half" idx="2"/>
          </p:nvPr>
        </p:nvSpPr>
        <p:spPr>
          <a:xfrm>
            <a:off x="251520" y="135503"/>
            <a:ext cx="8208818" cy="747569"/>
          </a:xfrm>
        </p:spPr>
        <p:txBody>
          <a:bodyPr>
            <a:normAutofit/>
          </a:bodyPr>
          <a:lstStyle/>
          <a:p>
            <a:pPr marL="0" indent="0">
              <a:buNone/>
            </a:pPr>
            <a:r>
              <a:rPr lang="en-GB" sz="2400" b="1" dirty="0"/>
              <a:t>High penetration of electric vehicles &amp; infrastructure </a:t>
            </a:r>
          </a:p>
        </p:txBody>
      </p:sp>
      <p:sp>
        <p:nvSpPr>
          <p:cNvPr id="11" name="Tijdelijke aanduiding voor inhoud 3"/>
          <p:cNvSpPr>
            <a:spLocks noGrp="1"/>
          </p:cNvSpPr>
          <p:nvPr>
            <p:ph sz="half" idx="2"/>
          </p:nvPr>
        </p:nvSpPr>
        <p:spPr>
          <a:xfrm>
            <a:off x="4517994" y="876512"/>
            <a:ext cx="4230056" cy="3261093"/>
          </a:xfrm>
        </p:spPr>
        <p:txBody>
          <a:bodyPr>
            <a:noAutofit/>
          </a:bodyPr>
          <a:lstStyle/>
          <a:p>
            <a:pPr marL="285750" indent="-285750">
              <a:buFont typeface="Arial" panose="020B0604020202020204" pitchFamily="34" charset="0"/>
              <a:buChar char="•"/>
            </a:pPr>
            <a:r>
              <a:rPr lang="en-GB" sz="2000" dirty="0"/>
              <a:t>Over 115.000 EV’s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11.768 public charging stations</a:t>
            </a:r>
          </a:p>
          <a:p>
            <a:pPr marL="285750" indent="-285750">
              <a:buFont typeface="Arial" panose="020B0604020202020204" pitchFamily="34" charset="0"/>
              <a:buChar char="•"/>
            </a:pPr>
            <a:r>
              <a:rPr lang="en-GB" sz="2000" dirty="0"/>
              <a:t>14.320 semi-public chargers</a:t>
            </a:r>
          </a:p>
          <a:p>
            <a:pPr marL="285750" indent="-285750">
              <a:buFont typeface="Arial" panose="020B0604020202020204" pitchFamily="34" charset="0"/>
              <a:buChar char="•"/>
            </a:pPr>
            <a:r>
              <a:rPr lang="en-GB" sz="2000" dirty="0" smtClean="0"/>
              <a:t>600+ </a:t>
            </a:r>
            <a:r>
              <a:rPr lang="en-GB" sz="2000" dirty="0"/>
              <a:t>fast chargers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+ 72.000 private charging stations</a:t>
            </a:r>
          </a:p>
        </p:txBody>
      </p:sp>
    </p:spTree>
    <p:extLst>
      <p:ext uri="{BB962C8B-B14F-4D97-AF65-F5344CB8AC3E}">
        <p14:creationId xmlns:p14="http://schemas.microsoft.com/office/powerpoint/2010/main" val="377235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p:nvPr/>
        </p:nvSpPr>
        <p:spPr>
          <a:xfrm>
            <a:off x="-28575" y="-41275"/>
            <a:ext cx="9237663" cy="5228977"/>
          </a:xfrm>
          <a:prstGeom prst="rect">
            <a:avLst/>
          </a:prstGeom>
          <a:solidFill>
            <a:srgbClr val="09B1DC"/>
          </a:solidFill>
          <a:ln w="12700">
            <a:miter lim="400000"/>
          </a:ln>
          <a:effectLst>
            <a:outerShdw blurRad="38100" dist="25400" dir="5400000" rotWithShape="0">
              <a:srgbClr val="000000">
                <a:alpha val="50000"/>
              </a:srgbClr>
            </a:outerShdw>
          </a:effectLst>
        </p:spPr>
        <p:txBody>
          <a:bodyPr lIns="19050" tIns="19050" rIns="19050" bIns="19050" anchor="ctr"/>
          <a:lstStyle/>
          <a:p>
            <a:pPr defTabSz="328613">
              <a:defRPr sz="6000">
                <a:solidFill>
                  <a:srgbClr val="FFFFFF"/>
                </a:solidFill>
                <a:effectLst>
                  <a:outerShdw blurRad="38100" dist="12700" dir="5400000" rotWithShape="0">
                    <a:srgbClr val="000000">
                      <a:alpha val="50000"/>
                    </a:srgbClr>
                  </a:outerShdw>
                </a:effectLst>
              </a:defRPr>
            </a:pPr>
            <a:endParaRPr sz="2250"/>
          </a:p>
        </p:txBody>
      </p:sp>
      <p:sp>
        <p:nvSpPr>
          <p:cNvPr id="450" name="Shape 450"/>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451" name="Visie-1 CorpElaad Transparant-01.png"/>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452" name="Shape 452"/>
          <p:cNvSpPr>
            <a:spLocks noGrp="1"/>
          </p:cNvSpPr>
          <p:nvPr>
            <p:ph type="title" idx="4294967295"/>
          </p:nvPr>
        </p:nvSpPr>
        <p:spPr>
          <a:xfrm>
            <a:off x="1243013" y="230371"/>
            <a:ext cx="7010400" cy="769754"/>
          </a:xfrm>
          <a:prstGeom prst="rect">
            <a:avLst/>
          </a:prstGeom>
        </p:spPr>
        <p:txBody>
          <a:bodyPr vert="horz" lIns="0" tIns="0" rIns="0" bIns="0" rtlCol="0" anchor="ctr">
            <a:normAutofit fontScale="90000"/>
          </a:bodyPr>
          <a:lstStyle>
            <a:lvl1pPr algn="l" defTabSz="1295400">
              <a:defRPr sz="5500" b="1">
                <a:solidFill>
                  <a:srgbClr val="FFFFFF"/>
                </a:solidFill>
                <a:uFill>
                  <a:solidFill>
                    <a:srgbClr val="444444"/>
                  </a:solidFill>
                </a:uFill>
                <a:latin typeface="Helvetica Neue"/>
                <a:ea typeface="Helvetica Neue"/>
                <a:cs typeface="Helvetica Neue"/>
                <a:sym typeface="Helvetica Neue"/>
              </a:defRPr>
            </a:lvl1pPr>
          </a:lstStyle>
          <a:p>
            <a:r>
              <a:rPr dirty="0" smtClean="0"/>
              <a:t>VISI</a:t>
            </a:r>
            <a:r>
              <a:rPr lang="en-US" dirty="0" smtClean="0"/>
              <a:t>ON</a:t>
            </a:r>
            <a:endParaRPr dirty="0"/>
          </a:p>
        </p:txBody>
      </p:sp>
      <p:sp>
        <p:nvSpPr>
          <p:cNvPr id="454" name="Shape 454"/>
          <p:cNvSpPr/>
          <p:nvPr/>
        </p:nvSpPr>
        <p:spPr>
          <a:xfrm>
            <a:off x="2457450" y="2556070"/>
            <a:ext cx="1135677" cy="2814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sz="2400" b="1">
                <a:solidFill>
                  <a:srgbClr val="FFFFFF"/>
                </a:solidFill>
                <a:latin typeface="Helvetica"/>
                <a:ea typeface="Helvetica"/>
                <a:cs typeface="Helvetica"/>
                <a:sym typeface="Helvetica"/>
              </a:defRPr>
            </a:lvl1pPr>
          </a:lstStyle>
          <a:p>
            <a:pPr>
              <a:defRPr b="0"/>
            </a:pPr>
            <a:endParaRPr sz="900" dirty="0"/>
          </a:p>
        </p:txBody>
      </p:sp>
      <p:sp>
        <p:nvSpPr>
          <p:cNvPr id="455" name="Shape 455"/>
          <p:cNvSpPr/>
          <p:nvPr/>
        </p:nvSpPr>
        <p:spPr>
          <a:xfrm>
            <a:off x="3394869" y="2232895"/>
            <a:ext cx="675333"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sz="2400" b="1">
                <a:solidFill>
                  <a:srgbClr val="FFFFFF"/>
                </a:solidFill>
                <a:latin typeface="Helvetica"/>
                <a:ea typeface="Helvetica"/>
                <a:cs typeface="Helvetica"/>
                <a:sym typeface="Helvetica"/>
              </a:defRPr>
            </a:lvl1pPr>
          </a:lstStyle>
          <a:p>
            <a:pPr>
              <a:defRPr b="0"/>
            </a:pPr>
            <a:endParaRPr sz="900" dirty="0"/>
          </a:p>
        </p:txBody>
      </p:sp>
      <p:sp>
        <p:nvSpPr>
          <p:cNvPr id="457" name="Shape 457"/>
          <p:cNvSpPr/>
          <p:nvPr/>
        </p:nvSpPr>
        <p:spPr>
          <a:xfrm>
            <a:off x="5527453" y="2232895"/>
            <a:ext cx="898141" cy="2814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sz="2400" b="1">
                <a:solidFill>
                  <a:srgbClr val="FFFFFF"/>
                </a:solidFill>
                <a:latin typeface="Helvetica"/>
                <a:ea typeface="Helvetica"/>
                <a:cs typeface="Helvetica"/>
                <a:sym typeface="Helvetica"/>
              </a:defRPr>
            </a:lvl1pPr>
          </a:lstStyle>
          <a:p>
            <a:pPr>
              <a:defRPr b="0"/>
            </a:pPr>
            <a:endParaRPr sz="900" dirty="0"/>
          </a:p>
        </p:txBody>
      </p:sp>
      <p:sp>
        <p:nvSpPr>
          <p:cNvPr id="459" name="Shape 459"/>
          <p:cNvSpPr/>
          <p:nvPr/>
        </p:nvSpPr>
        <p:spPr>
          <a:xfrm>
            <a:off x="7526759" y="2801220"/>
            <a:ext cx="1200771" cy="3670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sz="2400" b="1">
                <a:solidFill>
                  <a:srgbClr val="FFFFFF"/>
                </a:solidFill>
                <a:latin typeface="Helvetica"/>
                <a:ea typeface="Helvetica"/>
                <a:cs typeface="Helvetica"/>
                <a:sym typeface="Helvetica"/>
              </a:defRPr>
            </a:lvl1pPr>
          </a:lstStyle>
          <a:p>
            <a:pPr>
              <a:defRPr b="0"/>
            </a:pPr>
            <a:endParaRPr sz="900" dirty="0"/>
          </a:p>
        </p:txBody>
      </p:sp>
      <p:sp>
        <p:nvSpPr>
          <p:cNvPr id="461" name="Shape 461"/>
          <p:cNvSpPr/>
          <p:nvPr/>
        </p:nvSpPr>
        <p:spPr>
          <a:xfrm>
            <a:off x="2081213" y="4393483"/>
            <a:ext cx="559817"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457200">
              <a:defRPr sz="2400" b="1">
                <a:solidFill>
                  <a:srgbClr val="FFFFFF"/>
                </a:solidFill>
                <a:latin typeface="Helvetica"/>
                <a:ea typeface="Helvetica"/>
                <a:cs typeface="Helvetica"/>
                <a:sym typeface="Helvetica"/>
              </a:defRPr>
            </a:lvl1pPr>
          </a:lstStyle>
          <a:p>
            <a:pPr>
              <a:defRPr b="0"/>
            </a:pPr>
            <a:r>
              <a:rPr sz="900"/>
              <a:t>18:00</a:t>
            </a:r>
          </a:p>
        </p:txBody>
      </p:sp>
      <p:sp>
        <p:nvSpPr>
          <p:cNvPr id="462" name="Shape 462"/>
          <p:cNvSpPr/>
          <p:nvPr/>
        </p:nvSpPr>
        <p:spPr>
          <a:xfrm>
            <a:off x="3481388" y="4393483"/>
            <a:ext cx="559817"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457200">
              <a:defRPr sz="2400" b="1">
                <a:solidFill>
                  <a:srgbClr val="FFFFFF"/>
                </a:solidFill>
                <a:latin typeface="Helvetica"/>
                <a:ea typeface="Helvetica"/>
                <a:cs typeface="Helvetica"/>
                <a:sym typeface="Helvetica"/>
              </a:defRPr>
            </a:lvl1pPr>
          </a:lstStyle>
          <a:p>
            <a:pPr>
              <a:defRPr b="0"/>
            </a:pPr>
            <a:r>
              <a:rPr sz="900"/>
              <a:t>00:00</a:t>
            </a:r>
          </a:p>
        </p:txBody>
      </p:sp>
      <p:sp>
        <p:nvSpPr>
          <p:cNvPr id="463" name="Shape 463"/>
          <p:cNvSpPr/>
          <p:nvPr/>
        </p:nvSpPr>
        <p:spPr>
          <a:xfrm>
            <a:off x="4935537" y="4393483"/>
            <a:ext cx="559818"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457200">
              <a:defRPr sz="2400" b="1">
                <a:solidFill>
                  <a:srgbClr val="FFFFFF"/>
                </a:solidFill>
                <a:latin typeface="Helvetica"/>
                <a:ea typeface="Helvetica"/>
                <a:cs typeface="Helvetica"/>
                <a:sym typeface="Helvetica"/>
              </a:defRPr>
            </a:lvl1pPr>
          </a:lstStyle>
          <a:p>
            <a:pPr>
              <a:defRPr b="0"/>
            </a:pPr>
            <a:r>
              <a:rPr sz="900"/>
              <a:t>06:00</a:t>
            </a:r>
          </a:p>
        </p:txBody>
      </p:sp>
      <p:sp>
        <p:nvSpPr>
          <p:cNvPr id="464" name="Shape 464"/>
          <p:cNvSpPr/>
          <p:nvPr/>
        </p:nvSpPr>
        <p:spPr>
          <a:xfrm>
            <a:off x="6389687" y="4393483"/>
            <a:ext cx="559817"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457200">
              <a:defRPr sz="2400" b="1">
                <a:solidFill>
                  <a:srgbClr val="FFFFFF"/>
                </a:solidFill>
                <a:latin typeface="Helvetica"/>
                <a:ea typeface="Helvetica"/>
                <a:cs typeface="Helvetica"/>
                <a:sym typeface="Helvetica"/>
              </a:defRPr>
            </a:lvl1pPr>
          </a:lstStyle>
          <a:p>
            <a:pPr>
              <a:defRPr b="0"/>
            </a:pPr>
            <a:r>
              <a:rPr sz="900"/>
              <a:t>12:00</a:t>
            </a:r>
          </a:p>
        </p:txBody>
      </p:sp>
      <p:sp>
        <p:nvSpPr>
          <p:cNvPr id="465" name="Shape 465"/>
          <p:cNvSpPr/>
          <p:nvPr/>
        </p:nvSpPr>
        <p:spPr>
          <a:xfrm>
            <a:off x="7789862" y="4393483"/>
            <a:ext cx="559817"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457200">
              <a:defRPr sz="2400" b="1">
                <a:solidFill>
                  <a:srgbClr val="FFFFFF"/>
                </a:solidFill>
                <a:latin typeface="Helvetica"/>
                <a:ea typeface="Helvetica"/>
                <a:cs typeface="Helvetica"/>
                <a:sym typeface="Helvetica"/>
              </a:defRPr>
            </a:lvl1pPr>
          </a:lstStyle>
          <a:p>
            <a:pPr>
              <a:defRPr b="0"/>
            </a:pPr>
            <a:r>
              <a:rPr sz="900"/>
              <a:t>18:00</a:t>
            </a:r>
          </a:p>
        </p:txBody>
      </p:sp>
      <p:sp>
        <p:nvSpPr>
          <p:cNvPr id="466" name="Shape 466"/>
          <p:cNvSpPr/>
          <p:nvPr/>
        </p:nvSpPr>
        <p:spPr>
          <a:xfrm>
            <a:off x="2081212" y="4676057"/>
            <a:ext cx="956693"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sz="2400" i="1">
                <a:solidFill>
                  <a:srgbClr val="FFFFFF"/>
                </a:solidFill>
                <a:latin typeface="Helvetica"/>
                <a:ea typeface="Helvetica"/>
                <a:cs typeface="Helvetica"/>
                <a:sym typeface="Helvetica"/>
              </a:defRPr>
            </a:lvl1pPr>
          </a:lstStyle>
          <a:p>
            <a:r>
              <a:rPr lang="en-US" sz="900" dirty="0" smtClean="0"/>
              <a:t>Storage</a:t>
            </a:r>
            <a:endParaRPr sz="900" dirty="0"/>
          </a:p>
        </p:txBody>
      </p:sp>
      <p:sp>
        <p:nvSpPr>
          <p:cNvPr id="467" name="Shape 467"/>
          <p:cNvSpPr/>
          <p:nvPr/>
        </p:nvSpPr>
        <p:spPr>
          <a:xfrm>
            <a:off x="3233738" y="4676057"/>
            <a:ext cx="1474292"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sz="2400" i="1">
                <a:solidFill>
                  <a:srgbClr val="FFFFFF"/>
                </a:solidFill>
                <a:latin typeface="Helvetica"/>
                <a:ea typeface="Helvetica"/>
                <a:cs typeface="Helvetica"/>
                <a:sym typeface="Helvetica"/>
              </a:defRPr>
            </a:lvl1pPr>
          </a:lstStyle>
          <a:p>
            <a:r>
              <a:rPr lang="en-US" sz="900" dirty="0" smtClean="0"/>
              <a:t>Smart Charging	</a:t>
            </a:r>
            <a:endParaRPr sz="900" dirty="0"/>
          </a:p>
        </p:txBody>
      </p:sp>
      <p:sp>
        <p:nvSpPr>
          <p:cNvPr id="468" name="Shape 468"/>
          <p:cNvSpPr/>
          <p:nvPr/>
        </p:nvSpPr>
        <p:spPr>
          <a:xfrm>
            <a:off x="4903862" y="4676057"/>
            <a:ext cx="1200771" cy="23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sz="2400" i="1">
                <a:solidFill>
                  <a:srgbClr val="FFFFFF"/>
                </a:solidFill>
                <a:latin typeface="Helvetica"/>
                <a:ea typeface="Helvetica"/>
                <a:cs typeface="Helvetica"/>
                <a:sym typeface="Helvetica"/>
              </a:defRPr>
            </a:lvl1pPr>
          </a:lstStyle>
          <a:p>
            <a:r>
              <a:rPr lang="en-US" sz="900" dirty="0" smtClean="0"/>
              <a:t>Sustainable energy</a:t>
            </a:r>
            <a:endParaRPr sz="900" dirty="0"/>
          </a:p>
        </p:txBody>
      </p:sp>
      <p:sp>
        <p:nvSpPr>
          <p:cNvPr id="469" name="Shape 469"/>
          <p:cNvSpPr/>
          <p:nvPr/>
        </p:nvSpPr>
        <p:spPr>
          <a:xfrm>
            <a:off x="6466954" y="4688182"/>
            <a:ext cx="1601813" cy="2077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sz="2400" i="1">
                <a:solidFill>
                  <a:srgbClr val="FFFFFF"/>
                </a:solidFill>
                <a:latin typeface="Helvetica"/>
                <a:ea typeface="Helvetica"/>
                <a:cs typeface="Helvetica"/>
                <a:sym typeface="Helvetica"/>
              </a:defRPr>
            </a:lvl1pPr>
          </a:lstStyle>
          <a:p>
            <a:r>
              <a:rPr lang="en-US" sz="900" dirty="0" smtClean="0"/>
              <a:t>Smart mobility</a:t>
            </a:r>
            <a:endParaRPr sz="900" dirty="0"/>
          </a:p>
        </p:txBody>
      </p:sp>
    </p:spTree>
    <p:extLst>
      <p:ext uri="{BB962C8B-B14F-4D97-AF65-F5344CB8AC3E}">
        <p14:creationId xmlns:p14="http://schemas.microsoft.com/office/powerpoint/2010/main" val="172497136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p:nvPr/>
        </p:nvSpPr>
        <p:spPr>
          <a:xfrm>
            <a:off x="-28575" y="-41275"/>
            <a:ext cx="9237663" cy="5228977"/>
          </a:xfrm>
          <a:prstGeom prst="rect">
            <a:avLst/>
          </a:prstGeom>
          <a:solidFill>
            <a:srgbClr val="09B1DC"/>
          </a:solidFill>
          <a:ln w="12700">
            <a:miter lim="400000"/>
          </a:ln>
          <a:effectLst>
            <a:outerShdw blurRad="38100" dist="25400" dir="5400000" rotWithShape="0">
              <a:srgbClr val="000000">
                <a:alpha val="50000"/>
              </a:srgbClr>
            </a:outerShdw>
          </a:effectLst>
        </p:spPr>
        <p:txBody>
          <a:bodyPr lIns="19050" tIns="19050" rIns="19050" bIns="19050" anchor="ctr"/>
          <a:lstStyle/>
          <a:p>
            <a:pPr defTabSz="328613">
              <a:defRPr sz="6000">
                <a:solidFill>
                  <a:srgbClr val="FFFFFF"/>
                </a:solidFill>
                <a:effectLst>
                  <a:outerShdw blurRad="38100" dist="12700" dir="5400000" rotWithShape="0">
                    <a:srgbClr val="000000">
                      <a:alpha val="50000"/>
                    </a:srgbClr>
                  </a:outerShdw>
                </a:effectLst>
              </a:defRPr>
            </a:pPr>
            <a:endParaRPr sz="2250"/>
          </a:p>
        </p:txBody>
      </p:sp>
      <p:pic>
        <p:nvPicPr>
          <p:cNvPr id="2" name="Afbeelding 1" descr="Conjunctuur van SmartCharg V3-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8" y="0"/>
            <a:ext cx="9144000" cy="5143500"/>
          </a:xfrm>
          <a:prstGeom prst="rect">
            <a:avLst/>
          </a:prstGeom>
        </p:spPr>
      </p:pic>
      <p:sp>
        <p:nvSpPr>
          <p:cNvPr id="525" name="Shape 525"/>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526" name="Shape 526"/>
          <p:cNvSpPr>
            <a:spLocks noGrp="1"/>
          </p:cNvSpPr>
          <p:nvPr>
            <p:ph type="title" idx="4294967295"/>
          </p:nvPr>
        </p:nvSpPr>
        <p:spPr>
          <a:xfrm>
            <a:off x="323528" y="230371"/>
            <a:ext cx="8885560" cy="769754"/>
          </a:xfrm>
          <a:prstGeom prst="rect">
            <a:avLst/>
          </a:prstGeom>
        </p:spPr>
        <p:txBody>
          <a:bodyPr vert="horz" lIns="0" tIns="0" rIns="0" bIns="0" rtlCol="0" anchor="ctr">
            <a:normAutofit fontScale="90000"/>
          </a:bodyPr>
          <a:lstStyle>
            <a:lvl1pPr algn="l" defTabSz="1295400">
              <a:defRPr sz="5500" b="1">
                <a:solidFill>
                  <a:srgbClr val="FFFFFF"/>
                </a:solidFill>
                <a:uFill>
                  <a:solidFill>
                    <a:srgbClr val="444444"/>
                  </a:solidFill>
                </a:uFill>
                <a:latin typeface="Helvetica"/>
                <a:ea typeface="Helvetica"/>
                <a:cs typeface="Helvetica"/>
                <a:sym typeface="Helvetica"/>
              </a:defRPr>
            </a:lvl1pPr>
          </a:lstStyle>
          <a:p>
            <a:r>
              <a:rPr lang="en-US" dirty="0" smtClean="0"/>
              <a:t>The </a:t>
            </a:r>
            <a:r>
              <a:rPr dirty="0" smtClean="0"/>
              <a:t>effect </a:t>
            </a:r>
            <a:r>
              <a:rPr lang="en-US" dirty="0" smtClean="0"/>
              <a:t>of </a:t>
            </a:r>
            <a:r>
              <a:rPr dirty="0" smtClean="0"/>
              <a:t>Smart </a:t>
            </a:r>
            <a:r>
              <a:rPr dirty="0"/>
              <a:t>Charging</a:t>
            </a:r>
          </a:p>
        </p:txBody>
      </p:sp>
      <p:sp>
        <p:nvSpPr>
          <p:cNvPr id="6" name="Shape 526"/>
          <p:cNvSpPr txBox="1">
            <a:spLocks/>
          </p:cNvSpPr>
          <p:nvPr/>
        </p:nvSpPr>
        <p:spPr>
          <a:xfrm>
            <a:off x="323528" y="4250268"/>
            <a:ext cx="8885560" cy="769754"/>
          </a:xfrm>
          <a:prstGeom prst="rect">
            <a:avLst/>
          </a:prstGeom>
        </p:spPr>
        <p:txBody>
          <a:bodyPr vert="horz" lIns="0" tIns="0" rIns="0" bIns="0" rtlCol="0" anchor="ctr">
            <a:normAutofit fontScale="97500"/>
          </a:bodyPr>
          <a:lstStyle>
            <a:lvl1pPr algn="l" defTabSz="1295400" rtl="0" eaLnBrk="1" latinLnBrk="0" hangingPunct="1">
              <a:spcBef>
                <a:spcPct val="0"/>
              </a:spcBef>
              <a:buNone/>
              <a:defRPr sz="5500" b="1" kern="1200">
                <a:solidFill>
                  <a:srgbClr val="FFFFFF"/>
                </a:solidFill>
                <a:uFill>
                  <a:solidFill>
                    <a:srgbClr val="444444"/>
                  </a:solidFill>
                </a:uFill>
                <a:latin typeface="Helvetica"/>
                <a:ea typeface="Helvetica"/>
                <a:cs typeface="Helvetica"/>
                <a:sym typeface="Helvetica"/>
              </a:defRPr>
            </a:lvl1pPr>
          </a:lstStyle>
          <a:p>
            <a:pPr algn="ctr"/>
            <a:endParaRPr lang="en-US" sz="3200" dirty="0"/>
          </a:p>
        </p:txBody>
      </p:sp>
      <p:pic>
        <p:nvPicPr>
          <p:cNvPr id="8" name="Afbeelding 7"/>
          <p:cNvPicPr>
            <a:picLocks noChangeAspect="1"/>
          </p:cNvPicPr>
          <p:nvPr/>
        </p:nvPicPr>
        <p:blipFill rotWithShape="1">
          <a:blip r:embed="rId3"/>
          <a:srcRect l="45000" t="60282" r="41046" b="19247"/>
          <a:stretch/>
        </p:blipFill>
        <p:spPr>
          <a:xfrm flipV="1">
            <a:off x="6155606" y="1230496"/>
            <a:ext cx="2551815" cy="394854"/>
          </a:xfrm>
          <a:prstGeom prst="rect">
            <a:avLst/>
          </a:prstGeom>
        </p:spPr>
      </p:pic>
      <p:pic>
        <p:nvPicPr>
          <p:cNvPr id="9" name="Afbeelding 8"/>
          <p:cNvPicPr>
            <a:picLocks noChangeAspect="1"/>
          </p:cNvPicPr>
          <p:nvPr/>
        </p:nvPicPr>
        <p:blipFill rotWithShape="1">
          <a:blip r:embed="rId3"/>
          <a:srcRect l="45000" t="60282" r="41046" b="19247"/>
          <a:stretch/>
        </p:blipFill>
        <p:spPr>
          <a:xfrm flipV="1">
            <a:off x="6308006" y="2390285"/>
            <a:ext cx="2551815" cy="394854"/>
          </a:xfrm>
          <a:prstGeom prst="rect">
            <a:avLst/>
          </a:prstGeom>
        </p:spPr>
      </p:pic>
    </p:spTree>
    <p:extLst>
      <p:ext uri="{BB962C8B-B14F-4D97-AF65-F5344CB8AC3E}">
        <p14:creationId xmlns:p14="http://schemas.microsoft.com/office/powerpoint/2010/main" val="115476097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ep 29"/>
          <p:cNvGrpSpPr/>
          <p:nvPr/>
        </p:nvGrpSpPr>
        <p:grpSpPr>
          <a:xfrm>
            <a:off x="971600" y="1131590"/>
            <a:ext cx="6789378" cy="3536635"/>
            <a:chOff x="1600404" y="1362764"/>
            <a:chExt cx="6160574" cy="3305461"/>
          </a:xfrm>
        </p:grpSpPr>
        <p:sp>
          <p:nvSpPr>
            <p:cNvPr id="31" name="Oval 57"/>
            <p:cNvSpPr/>
            <p:nvPr/>
          </p:nvSpPr>
          <p:spPr>
            <a:xfrm>
              <a:off x="2456324" y="3140401"/>
              <a:ext cx="505742" cy="505742"/>
            </a:xfrm>
            <a:prstGeom prst="ellipse">
              <a:avLst/>
            </a:prstGeom>
            <a:solidFill>
              <a:schemeClr val="tx2">
                <a:lumMod val="75000"/>
              </a:schemeClr>
            </a:solidFill>
            <a:ln w="6350">
              <a:noFill/>
            </a:ln>
          </p:spPr>
          <p:txBody>
            <a:bodyPr vert="horz" wrap="square" lIns="23824" tIns="0" rIns="23824" bIns="0" rtlCol="0" anchor="ctr">
              <a:noAutofit/>
            </a:bodyPr>
            <a:lstStyle/>
            <a:p>
              <a:pPr algn="ctr"/>
              <a:r>
                <a:rPr lang="en-GB" sz="1191" b="1" dirty="0">
                  <a:solidFill>
                    <a:schemeClr val="bg2"/>
                  </a:solidFill>
                </a:rPr>
                <a:t>OEM</a:t>
              </a:r>
              <a:r>
                <a:rPr sz="1191"/>
                <a:t/>
              </a:r>
              <a:br>
                <a:rPr sz="1191"/>
              </a:br>
              <a:r>
                <a:rPr lang="en-GB" sz="1191" b="1" dirty="0">
                  <a:solidFill>
                    <a:schemeClr val="bg2"/>
                  </a:solidFill>
                </a:rPr>
                <a:t>EV</a:t>
              </a:r>
            </a:p>
          </p:txBody>
        </p:sp>
        <p:sp>
          <p:nvSpPr>
            <p:cNvPr id="32" name="Oval 58"/>
            <p:cNvSpPr/>
            <p:nvPr/>
          </p:nvSpPr>
          <p:spPr>
            <a:xfrm>
              <a:off x="3315810" y="3142418"/>
              <a:ext cx="505742" cy="505742"/>
            </a:xfrm>
            <a:prstGeom prst="ellipse">
              <a:avLst/>
            </a:prstGeom>
            <a:solidFill>
              <a:schemeClr val="tx2">
                <a:lumMod val="75000"/>
              </a:schemeClr>
            </a:solidFill>
            <a:ln w="6350">
              <a:noFill/>
            </a:ln>
          </p:spPr>
          <p:txBody>
            <a:bodyPr vert="horz" wrap="square" lIns="23824" tIns="0" rIns="23824" bIns="0" rtlCol="0" anchor="ctr">
              <a:noAutofit/>
            </a:bodyPr>
            <a:lstStyle/>
            <a:p>
              <a:pPr algn="ctr"/>
              <a:r>
                <a:rPr lang="en-GB" sz="1191" b="1" dirty="0">
                  <a:solidFill>
                    <a:schemeClr val="bg2"/>
                  </a:solidFill>
                </a:rPr>
                <a:t>CP</a:t>
              </a:r>
            </a:p>
          </p:txBody>
        </p:sp>
        <p:sp>
          <p:nvSpPr>
            <p:cNvPr id="33" name="Oval 59"/>
            <p:cNvSpPr/>
            <p:nvPr/>
          </p:nvSpPr>
          <p:spPr>
            <a:xfrm>
              <a:off x="4175296" y="3142418"/>
              <a:ext cx="505742" cy="505742"/>
            </a:xfrm>
            <a:prstGeom prst="ellipse">
              <a:avLst/>
            </a:prstGeom>
            <a:solidFill>
              <a:schemeClr val="tx2">
                <a:lumMod val="75000"/>
              </a:schemeClr>
            </a:solidFill>
            <a:ln w="6350">
              <a:noFill/>
            </a:ln>
          </p:spPr>
          <p:txBody>
            <a:bodyPr vert="horz" wrap="square" lIns="23824" tIns="0" rIns="23824" bIns="0" rtlCol="0" anchor="ctr">
              <a:noAutofit/>
            </a:bodyPr>
            <a:lstStyle/>
            <a:p>
              <a:pPr algn="ctr"/>
              <a:r>
                <a:rPr lang="en-GB" sz="1191" b="1" dirty="0">
                  <a:solidFill>
                    <a:schemeClr val="bg2"/>
                  </a:solidFill>
                </a:rPr>
                <a:t>CPO</a:t>
              </a:r>
            </a:p>
          </p:txBody>
        </p:sp>
        <p:sp>
          <p:nvSpPr>
            <p:cNvPr id="34" name="Oval 60"/>
            <p:cNvSpPr/>
            <p:nvPr/>
          </p:nvSpPr>
          <p:spPr>
            <a:xfrm>
              <a:off x="5034783" y="3142418"/>
              <a:ext cx="505742" cy="505742"/>
            </a:xfrm>
            <a:prstGeom prst="ellipse">
              <a:avLst/>
            </a:prstGeom>
            <a:solidFill>
              <a:schemeClr val="tx2">
                <a:lumMod val="75000"/>
              </a:schemeClr>
            </a:solidFill>
            <a:ln w="6350">
              <a:noFill/>
            </a:ln>
          </p:spPr>
          <p:txBody>
            <a:bodyPr vert="horz" wrap="square" lIns="23824" tIns="0" rIns="23824" bIns="0" rtlCol="0" anchor="ctr">
              <a:noAutofit/>
            </a:bodyPr>
            <a:lstStyle/>
            <a:p>
              <a:pPr algn="ctr"/>
              <a:r>
                <a:rPr lang="en-GB" sz="1191" b="1" dirty="0">
                  <a:solidFill>
                    <a:schemeClr val="bg2"/>
                  </a:solidFill>
                </a:rPr>
                <a:t>eMSP</a:t>
              </a:r>
            </a:p>
          </p:txBody>
        </p:sp>
        <p:sp>
          <p:nvSpPr>
            <p:cNvPr id="35" name="Oval 61"/>
            <p:cNvSpPr/>
            <p:nvPr/>
          </p:nvSpPr>
          <p:spPr>
            <a:xfrm>
              <a:off x="5894270" y="3763059"/>
              <a:ext cx="505742" cy="505742"/>
            </a:xfrm>
            <a:prstGeom prst="ellipse">
              <a:avLst/>
            </a:prstGeom>
            <a:solidFill>
              <a:schemeClr val="tx2">
                <a:lumMod val="75000"/>
              </a:schemeClr>
            </a:solidFill>
            <a:ln w="6350">
              <a:noFill/>
            </a:ln>
          </p:spPr>
          <p:txBody>
            <a:bodyPr vert="horz" wrap="square" lIns="23824" tIns="0" rIns="23824" bIns="0" rtlCol="0" anchor="ctr">
              <a:noAutofit/>
            </a:bodyPr>
            <a:lstStyle/>
            <a:p>
              <a:pPr algn="ctr"/>
              <a:r>
                <a:rPr lang="en-GB" sz="1191" b="1" dirty="0">
                  <a:solidFill>
                    <a:schemeClr val="bg2"/>
                  </a:solidFill>
                </a:rPr>
                <a:t>DSO</a:t>
              </a:r>
            </a:p>
          </p:txBody>
        </p:sp>
        <p:sp>
          <p:nvSpPr>
            <p:cNvPr id="36" name="Oval 62"/>
            <p:cNvSpPr/>
            <p:nvPr/>
          </p:nvSpPr>
          <p:spPr>
            <a:xfrm>
              <a:off x="6765178" y="3763059"/>
              <a:ext cx="505742" cy="505742"/>
            </a:xfrm>
            <a:prstGeom prst="ellipse">
              <a:avLst/>
            </a:prstGeom>
            <a:solidFill>
              <a:schemeClr val="bg1">
                <a:lumMod val="50000"/>
              </a:schemeClr>
            </a:solidFill>
            <a:ln w="6350">
              <a:noFill/>
            </a:ln>
          </p:spPr>
          <p:txBody>
            <a:bodyPr vert="horz" wrap="square" lIns="23824" tIns="0" rIns="23824" bIns="0" rtlCol="0" anchor="ctr">
              <a:noAutofit/>
            </a:bodyPr>
            <a:lstStyle/>
            <a:p>
              <a:pPr algn="ctr"/>
              <a:r>
                <a:rPr lang="en-GB" sz="1191"/>
                <a:t>TSO</a:t>
              </a:r>
            </a:p>
          </p:txBody>
        </p:sp>
        <p:sp>
          <p:nvSpPr>
            <p:cNvPr id="37" name="Oval 63"/>
            <p:cNvSpPr/>
            <p:nvPr/>
          </p:nvSpPr>
          <p:spPr>
            <a:xfrm>
              <a:off x="6765178" y="2819229"/>
              <a:ext cx="505742" cy="505742"/>
            </a:xfrm>
            <a:prstGeom prst="ellipse">
              <a:avLst/>
            </a:prstGeom>
            <a:solidFill>
              <a:schemeClr val="bg1">
                <a:lumMod val="50000"/>
              </a:schemeClr>
            </a:solidFill>
            <a:ln w="6350">
              <a:noFill/>
            </a:ln>
          </p:spPr>
          <p:txBody>
            <a:bodyPr vert="horz" wrap="square" lIns="23824" tIns="0" rIns="23824" bIns="0" rtlCol="0" anchor="ctr">
              <a:noAutofit/>
            </a:bodyPr>
            <a:lstStyle/>
            <a:p>
              <a:pPr algn="ctr"/>
              <a:r>
                <a:rPr lang="en-GB" sz="1191"/>
                <a:t>LV / PV</a:t>
              </a:r>
            </a:p>
          </p:txBody>
        </p:sp>
        <p:sp>
          <p:nvSpPr>
            <p:cNvPr id="38" name="Oval 64"/>
            <p:cNvSpPr/>
            <p:nvPr/>
          </p:nvSpPr>
          <p:spPr>
            <a:xfrm>
              <a:off x="6765178" y="1875399"/>
              <a:ext cx="505742" cy="505742"/>
            </a:xfrm>
            <a:prstGeom prst="ellipse">
              <a:avLst/>
            </a:prstGeom>
            <a:solidFill>
              <a:schemeClr val="bg1">
                <a:lumMod val="50000"/>
              </a:schemeClr>
            </a:solidFill>
            <a:ln w="6350">
              <a:noFill/>
            </a:ln>
          </p:spPr>
          <p:txBody>
            <a:bodyPr vert="horz" wrap="square" lIns="23824" tIns="0" rIns="23824" bIns="0" rtlCol="0" anchor="ctr">
              <a:noAutofit/>
            </a:bodyPr>
            <a:lstStyle/>
            <a:p>
              <a:pPr algn="ctr"/>
              <a:r>
                <a:rPr lang="en-GB" sz="1191"/>
                <a:t>PROD</a:t>
              </a:r>
            </a:p>
          </p:txBody>
        </p:sp>
        <p:sp>
          <p:nvSpPr>
            <p:cNvPr id="39" name="Oval 65"/>
            <p:cNvSpPr/>
            <p:nvPr/>
          </p:nvSpPr>
          <p:spPr>
            <a:xfrm>
              <a:off x="4605039" y="1955919"/>
              <a:ext cx="505742" cy="505742"/>
            </a:xfrm>
            <a:prstGeom prst="ellipse">
              <a:avLst/>
            </a:prstGeom>
            <a:solidFill>
              <a:schemeClr val="tx2">
                <a:lumMod val="75000"/>
              </a:schemeClr>
            </a:solidFill>
            <a:ln w="6350">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695" b="1" dirty="0">
                  <a:solidFill>
                    <a:schemeClr val="bg2"/>
                  </a:solidFill>
                </a:rPr>
                <a:t>Clearing house</a:t>
              </a:r>
            </a:p>
          </p:txBody>
        </p:sp>
        <p:sp>
          <p:nvSpPr>
            <p:cNvPr id="40" name="TextBox 66"/>
            <p:cNvSpPr txBox="1"/>
            <p:nvPr/>
          </p:nvSpPr>
          <p:spPr>
            <a:xfrm>
              <a:off x="1600404" y="4586792"/>
              <a:ext cx="1280832" cy="81433"/>
            </a:xfrm>
            <a:prstGeom prst="rect">
              <a:avLst/>
            </a:prstGeom>
            <a:noFill/>
            <a:ln>
              <a:noFill/>
            </a:ln>
          </p:spPr>
          <p:txBody>
            <a:bodyPr wrap="square" lIns="0" tIns="0" rIns="0" bIns="0" rtlCol="0">
              <a:spAutoFit/>
            </a:bodyPr>
            <a:lstStyle/>
            <a:p>
              <a:r>
                <a:rPr lang="en-GB" sz="529" dirty="0"/>
                <a:t>Source: Alliander (2016), PwC analysis</a:t>
              </a:r>
            </a:p>
          </p:txBody>
        </p:sp>
        <p:cxnSp>
          <p:nvCxnSpPr>
            <p:cNvPr id="41" name="Straight Connector 70"/>
            <p:cNvCxnSpPr/>
            <p:nvPr/>
          </p:nvCxnSpPr>
          <p:spPr>
            <a:xfrm>
              <a:off x="6570887" y="1475746"/>
              <a:ext cx="0" cy="311306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71"/>
            <p:cNvSpPr txBox="1"/>
            <p:nvPr/>
          </p:nvSpPr>
          <p:spPr>
            <a:xfrm>
              <a:off x="6641503" y="1475746"/>
              <a:ext cx="901625" cy="183255"/>
            </a:xfrm>
            <a:prstGeom prst="rect">
              <a:avLst/>
            </a:prstGeom>
            <a:noFill/>
            <a:ln>
              <a:noFill/>
            </a:ln>
          </p:spPr>
          <p:txBody>
            <a:bodyPr wrap="square" lIns="0" tIns="0" rIns="0" bIns="0" rtlCol="0">
              <a:spAutoFit/>
            </a:bodyPr>
            <a:lstStyle/>
            <a:p>
              <a:r>
                <a:rPr lang="en-GB" sz="1191" b="1" dirty="0">
                  <a:solidFill>
                    <a:srgbClr val="7F7F7F"/>
                  </a:solidFill>
                </a:rPr>
                <a:t>National</a:t>
              </a:r>
            </a:p>
          </p:txBody>
        </p:sp>
        <p:sp>
          <p:nvSpPr>
            <p:cNvPr id="43" name="TextBox 72"/>
            <p:cNvSpPr txBox="1"/>
            <p:nvPr/>
          </p:nvSpPr>
          <p:spPr>
            <a:xfrm>
              <a:off x="5909512" y="1475747"/>
              <a:ext cx="584776" cy="366511"/>
            </a:xfrm>
            <a:prstGeom prst="rect">
              <a:avLst/>
            </a:prstGeom>
            <a:noFill/>
            <a:ln>
              <a:noFill/>
            </a:ln>
          </p:spPr>
          <p:txBody>
            <a:bodyPr wrap="square" lIns="0" tIns="0" rIns="0" bIns="0" rtlCol="0">
              <a:spAutoFit/>
            </a:bodyPr>
            <a:lstStyle/>
            <a:p>
              <a:pPr algn="r"/>
              <a:r>
                <a:rPr lang="en-GB" sz="1191" b="1" dirty="0">
                  <a:solidFill>
                    <a:srgbClr val="7F7F7F"/>
                  </a:solidFill>
                </a:rPr>
                <a:t>Regional &amp; local</a:t>
              </a:r>
            </a:p>
          </p:txBody>
        </p:sp>
        <p:cxnSp>
          <p:nvCxnSpPr>
            <p:cNvPr id="44" name="Straight Connector 79"/>
            <p:cNvCxnSpPr>
              <a:stCxn id="31" idx="6"/>
              <a:endCxn id="32" idx="2"/>
            </p:cNvCxnSpPr>
            <p:nvPr/>
          </p:nvCxnSpPr>
          <p:spPr>
            <a:xfrm>
              <a:off x="2962067" y="3393272"/>
              <a:ext cx="353744" cy="20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81"/>
            <p:cNvCxnSpPr>
              <a:stCxn id="32" idx="6"/>
              <a:endCxn id="33" idx="2"/>
            </p:cNvCxnSpPr>
            <p:nvPr/>
          </p:nvCxnSpPr>
          <p:spPr>
            <a:xfrm>
              <a:off x="3821553" y="3395289"/>
              <a:ext cx="3537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83"/>
            <p:cNvCxnSpPr>
              <a:stCxn id="33" idx="6"/>
              <a:endCxn id="34" idx="2"/>
            </p:cNvCxnSpPr>
            <p:nvPr/>
          </p:nvCxnSpPr>
          <p:spPr>
            <a:xfrm>
              <a:off x="4681039" y="3395289"/>
              <a:ext cx="3537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85"/>
            <p:cNvCxnSpPr>
              <a:stCxn id="32" idx="4"/>
              <a:endCxn id="35" idx="2"/>
            </p:cNvCxnSpPr>
            <p:nvPr/>
          </p:nvCxnSpPr>
          <p:spPr>
            <a:xfrm rot="16200000" flipH="1">
              <a:off x="4547591" y="2669250"/>
              <a:ext cx="367770" cy="232558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87"/>
            <p:cNvCxnSpPr>
              <a:stCxn id="35" idx="6"/>
              <a:endCxn id="36" idx="2"/>
            </p:cNvCxnSpPr>
            <p:nvPr/>
          </p:nvCxnSpPr>
          <p:spPr>
            <a:xfrm>
              <a:off x="6400012" y="4015930"/>
              <a:ext cx="3651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89"/>
            <p:cNvCxnSpPr>
              <a:stCxn id="36" idx="0"/>
              <a:endCxn id="37" idx="4"/>
            </p:cNvCxnSpPr>
            <p:nvPr/>
          </p:nvCxnSpPr>
          <p:spPr>
            <a:xfrm flipV="1">
              <a:off x="7018049" y="3324971"/>
              <a:ext cx="0" cy="438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91"/>
            <p:cNvCxnSpPr>
              <a:stCxn id="37" idx="0"/>
              <a:endCxn id="38" idx="4"/>
            </p:cNvCxnSpPr>
            <p:nvPr/>
          </p:nvCxnSpPr>
          <p:spPr>
            <a:xfrm flipV="1">
              <a:off x="7018049" y="2381141"/>
              <a:ext cx="0" cy="438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93"/>
            <p:cNvCxnSpPr>
              <a:stCxn id="39" idx="3"/>
              <a:endCxn id="33" idx="0"/>
            </p:cNvCxnSpPr>
            <p:nvPr/>
          </p:nvCxnSpPr>
          <p:spPr>
            <a:xfrm flipH="1">
              <a:off x="4428167" y="2387597"/>
              <a:ext cx="250936" cy="754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95"/>
            <p:cNvCxnSpPr>
              <a:stCxn id="39" idx="5"/>
              <a:endCxn id="34" idx="0"/>
            </p:cNvCxnSpPr>
            <p:nvPr/>
          </p:nvCxnSpPr>
          <p:spPr>
            <a:xfrm>
              <a:off x="5036717" y="2387597"/>
              <a:ext cx="250937" cy="754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ounded Rectangle 96"/>
            <p:cNvSpPr/>
            <p:nvPr/>
          </p:nvSpPr>
          <p:spPr>
            <a:xfrm>
              <a:off x="3854108" y="3346035"/>
              <a:ext cx="288633" cy="100853"/>
            </a:xfrm>
            <a:prstGeom prst="roundRect">
              <a:avLst/>
            </a:prstGeom>
            <a:solidFill>
              <a:schemeClr val="tx1"/>
            </a:solidFill>
            <a:ln w="6350">
              <a:solidFill>
                <a:schemeClr val="tx1"/>
              </a:solidFill>
            </a:ln>
          </p:spPr>
          <p:txBody>
            <a:bodyPr vert="horz" wrap="square" lIns="0" tIns="0" rIns="0" bIns="0" rtlCol="0" anchor="ctr">
              <a:noAutofit/>
            </a:bodyPr>
            <a:lstStyle/>
            <a:p>
              <a:pPr algn="ctr"/>
              <a:r>
                <a:rPr lang="en-GB" sz="596" b="1" dirty="0">
                  <a:solidFill>
                    <a:schemeClr val="bg1"/>
                  </a:solidFill>
                </a:rPr>
                <a:t>OCPP</a:t>
              </a:r>
            </a:p>
          </p:txBody>
        </p:sp>
        <p:sp>
          <p:nvSpPr>
            <p:cNvPr id="54" name="Rounded Rectangle 97"/>
            <p:cNvSpPr/>
            <p:nvPr/>
          </p:nvSpPr>
          <p:spPr>
            <a:xfrm>
              <a:off x="4711317" y="3349225"/>
              <a:ext cx="288633" cy="100853"/>
            </a:xfrm>
            <a:prstGeom prst="roundRect">
              <a:avLst/>
            </a:prstGeom>
            <a:solidFill>
              <a:schemeClr val="tx1"/>
            </a:solidFill>
            <a:ln w="6350">
              <a:solidFill>
                <a:schemeClr val="tx1"/>
              </a:solidFill>
            </a:ln>
          </p:spPr>
          <p:txBody>
            <a:bodyPr vert="horz" wrap="square" lIns="0" tIns="0" rIns="0" bIns="0" rtlCol="0" anchor="ctr">
              <a:noAutofit/>
            </a:bodyPr>
            <a:lstStyle/>
            <a:p>
              <a:pPr algn="ctr"/>
              <a:r>
                <a:rPr lang="en-GB" sz="596" b="1" dirty="0">
                  <a:solidFill>
                    <a:schemeClr val="bg2"/>
                  </a:solidFill>
                </a:rPr>
                <a:t>OCPI</a:t>
              </a:r>
            </a:p>
          </p:txBody>
        </p:sp>
        <p:sp>
          <p:nvSpPr>
            <p:cNvPr id="55" name="Rounded Rectangle 98"/>
            <p:cNvSpPr/>
            <p:nvPr/>
          </p:nvSpPr>
          <p:spPr>
            <a:xfrm>
              <a:off x="4424689" y="2714532"/>
              <a:ext cx="288633" cy="100853"/>
            </a:xfrm>
            <a:prstGeom prst="roundRect">
              <a:avLst/>
            </a:prstGeom>
            <a:solidFill>
              <a:schemeClr val="tx1"/>
            </a:solidFill>
            <a:ln w="6350">
              <a:solidFill>
                <a:schemeClr val="tx1"/>
              </a:solidFill>
            </a:ln>
          </p:spPr>
          <p:txBody>
            <a:bodyPr vert="horz" wrap="square" lIns="0" tIns="0" rIns="0" bIns="0" rtlCol="0" anchor="ctr">
              <a:noAutofit/>
            </a:bodyPr>
            <a:lstStyle/>
            <a:p>
              <a:pPr algn="ctr"/>
              <a:r>
                <a:rPr lang="en-GB" sz="596" b="1" dirty="0">
                  <a:solidFill>
                    <a:schemeClr val="bg2"/>
                  </a:solidFill>
                </a:rPr>
                <a:t>OCHP</a:t>
              </a:r>
            </a:p>
          </p:txBody>
        </p:sp>
        <p:sp>
          <p:nvSpPr>
            <p:cNvPr id="56" name="Rounded Rectangle 99"/>
            <p:cNvSpPr/>
            <p:nvPr/>
          </p:nvSpPr>
          <p:spPr>
            <a:xfrm>
              <a:off x="5009465" y="2714532"/>
              <a:ext cx="288633" cy="100853"/>
            </a:xfrm>
            <a:prstGeom prst="roundRect">
              <a:avLst/>
            </a:prstGeom>
            <a:solidFill>
              <a:schemeClr val="tx1"/>
            </a:solidFill>
            <a:ln w="6350">
              <a:solidFill>
                <a:schemeClr val="tx1"/>
              </a:solidFill>
            </a:ln>
          </p:spPr>
          <p:txBody>
            <a:bodyPr vert="horz" wrap="square" lIns="0" tIns="0" rIns="0" bIns="0" rtlCol="0" anchor="ctr">
              <a:noAutofit/>
            </a:bodyPr>
            <a:lstStyle/>
            <a:p>
              <a:pPr algn="ctr"/>
              <a:r>
                <a:rPr lang="en-GB" sz="596" b="1" dirty="0">
                  <a:solidFill>
                    <a:schemeClr val="bg2"/>
                  </a:solidFill>
                </a:rPr>
                <a:t>OCHP</a:t>
              </a:r>
            </a:p>
          </p:txBody>
        </p:sp>
        <p:sp>
          <p:nvSpPr>
            <p:cNvPr id="57" name="TextBox 104"/>
            <p:cNvSpPr txBox="1"/>
            <p:nvPr/>
          </p:nvSpPr>
          <p:spPr>
            <a:xfrm>
              <a:off x="1943922" y="4013772"/>
              <a:ext cx="811296" cy="275075"/>
            </a:xfrm>
            <a:prstGeom prst="rect">
              <a:avLst/>
            </a:prstGeom>
            <a:noFill/>
            <a:ln>
              <a:noFill/>
            </a:ln>
          </p:spPr>
          <p:txBody>
            <a:bodyPr wrap="square" lIns="0" tIns="0" rIns="0" bIns="0" rtlCol="0">
              <a:spAutoFit/>
            </a:bodyPr>
            <a:lstStyle/>
            <a:p>
              <a:r>
                <a:rPr lang="en-GB" sz="596" dirty="0"/>
                <a:t>Original equipment manufacturers – electric vehicle manufacturers</a:t>
              </a:r>
            </a:p>
          </p:txBody>
        </p:sp>
        <p:sp>
          <p:nvSpPr>
            <p:cNvPr id="58" name="TextBox 105"/>
            <p:cNvSpPr txBox="1"/>
            <p:nvPr/>
          </p:nvSpPr>
          <p:spPr>
            <a:xfrm>
              <a:off x="3276977" y="4136970"/>
              <a:ext cx="811296" cy="183384"/>
            </a:xfrm>
            <a:prstGeom prst="rect">
              <a:avLst/>
            </a:prstGeom>
            <a:noFill/>
            <a:ln>
              <a:noFill/>
            </a:ln>
          </p:spPr>
          <p:txBody>
            <a:bodyPr wrap="square" lIns="0" tIns="0" rIns="0" bIns="0" rtlCol="0">
              <a:spAutoFit/>
            </a:bodyPr>
            <a:lstStyle/>
            <a:p>
              <a:r>
                <a:rPr lang="en-GB" sz="596" dirty="0"/>
                <a:t>Charging point – Charging point for electric vehicles</a:t>
              </a:r>
            </a:p>
          </p:txBody>
        </p:sp>
        <p:sp>
          <p:nvSpPr>
            <p:cNvPr id="59" name="TextBox 106"/>
            <p:cNvSpPr txBox="1"/>
            <p:nvPr/>
          </p:nvSpPr>
          <p:spPr>
            <a:xfrm>
              <a:off x="3063211" y="2714532"/>
              <a:ext cx="811296" cy="275075"/>
            </a:xfrm>
            <a:prstGeom prst="rect">
              <a:avLst/>
            </a:prstGeom>
            <a:noFill/>
            <a:ln>
              <a:noFill/>
            </a:ln>
          </p:spPr>
          <p:txBody>
            <a:bodyPr wrap="square" lIns="0" tIns="0" rIns="0" bIns="0" rtlCol="0">
              <a:spAutoFit/>
            </a:bodyPr>
            <a:lstStyle/>
            <a:p>
              <a:r>
                <a:rPr lang="en-GB" sz="596" dirty="0"/>
                <a:t>Charge point operator – Installing and maintaining charging points</a:t>
              </a:r>
            </a:p>
          </p:txBody>
        </p:sp>
        <p:sp>
          <p:nvSpPr>
            <p:cNvPr id="60" name="TextBox 107"/>
            <p:cNvSpPr txBox="1"/>
            <p:nvPr/>
          </p:nvSpPr>
          <p:spPr>
            <a:xfrm>
              <a:off x="5625257" y="2878188"/>
              <a:ext cx="760145" cy="366767"/>
            </a:xfrm>
            <a:prstGeom prst="rect">
              <a:avLst/>
            </a:prstGeom>
            <a:noFill/>
            <a:ln>
              <a:noFill/>
            </a:ln>
          </p:spPr>
          <p:txBody>
            <a:bodyPr wrap="square" lIns="0" tIns="0" rIns="0" bIns="0" rtlCol="0">
              <a:spAutoFit/>
            </a:bodyPr>
            <a:lstStyle/>
            <a:p>
              <a:r>
                <a:rPr lang="en-GB" sz="596" dirty="0"/>
                <a:t>Electric mobility service provider – Mobility products and services (charging card)</a:t>
              </a:r>
            </a:p>
          </p:txBody>
        </p:sp>
        <p:sp>
          <p:nvSpPr>
            <p:cNvPr id="61" name="TextBox 108"/>
            <p:cNvSpPr txBox="1"/>
            <p:nvPr/>
          </p:nvSpPr>
          <p:spPr>
            <a:xfrm>
              <a:off x="5714451" y="4304893"/>
              <a:ext cx="811296" cy="275075"/>
            </a:xfrm>
            <a:prstGeom prst="rect">
              <a:avLst/>
            </a:prstGeom>
            <a:noFill/>
            <a:ln>
              <a:noFill/>
            </a:ln>
          </p:spPr>
          <p:txBody>
            <a:bodyPr wrap="square" lIns="0" tIns="0" rIns="0" bIns="0" rtlCol="0">
              <a:spAutoFit/>
            </a:bodyPr>
            <a:lstStyle/>
            <a:p>
              <a:r>
                <a:rPr lang="en-GB" sz="596" dirty="0"/>
                <a:t>Distribution system operator - Regional grid operator </a:t>
              </a:r>
            </a:p>
          </p:txBody>
        </p:sp>
        <p:sp>
          <p:nvSpPr>
            <p:cNvPr id="62" name="TextBox 110"/>
            <p:cNvSpPr txBox="1"/>
            <p:nvPr/>
          </p:nvSpPr>
          <p:spPr>
            <a:xfrm>
              <a:off x="4208280" y="4132954"/>
              <a:ext cx="929537" cy="366767"/>
            </a:xfrm>
            <a:prstGeom prst="rect">
              <a:avLst/>
            </a:prstGeom>
            <a:noFill/>
            <a:ln>
              <a:noFill/>
            </a:ln>
          </p:spPr>
          <p:txBody>
            <a:bodyPr wrap="square" lIns="0" tIns="0" rIns="0" bIns="0" rtlCol="0">
              <a:spAutoFit/>
            </a:bodyPr>
            <a:lstStyle/>
            <a:p>
              <a:r>
                <a:rPr lang="en-GB" sz="596" dirty="0"/>
                <a:t>Open charge point interface – Information on site, availability and charging station features</a:t>
              </a:r>
            </a:p>
          </p:txBody>
        </p:sp>
        <p:sp>
          <p:nvSpPr>
            <p:cNvPr id="63" name="TextBox 111"/>
            <p:cNvSpPr txBox="1"/>
            <p:nvPr/>
          </p:nvSpPr>
          <p:spPr>
            <a:xfrm>
              <a:off x="3495818" y="1881924"/>
              <a:ext cx="811296" cy="366767"/>
            </a:xfrm>
            <a:prstGeom prst="rect">
              <a:avLst/>
            </a:prstGeom>
            <a:noFill/>
            <a:ln>
              <a:noFill/>
            </a:ln>
          </p:spPr>
          <p:txBody>
            <a:bodyPr wrap="square" lIns="0" tIns="0" rIns="0" bIns="0" rtlCol="0">
              <a:spAutoFit/>
            </a:bodyPr>
            <a:lstStyle/>
            <a:p>
              <a:r>
                <a:rPr lang="en-GB" sz="596" dirty="0"/>
                <a:t>Open clearing house protocol – Information on charging stations of all connected CPOs</a:t>
              </a:r>
            </a:p>
          </p:txBody>
        </p:sp>
        <p:sp>
          <p:nvSpPr>
            <p:cNvPr id="64" name="TextBox 112"/>
            <p:cNvSpPr txBox="1"/>
            <p:nvPr/>
          </p:nvSpPr>
          <p:spPr>
            <a:xfrm>
              <a:off x="6830172" y="4330005"/>
              <a:ext cx="811296" cy="275075"/>
            </a:xfrm>
            <a:prstGeom prst="rect">
              <a:avLst/>
            </a:prstGeom>
            <a:noFill/>
            <a:ln>
              <a:noFill/>
            </a:ln>
          </p:spPr>
          <p:txBody>
            <a:bodyPr wrap="square" lIns="0" tIns="0" rIns="0" bIns="0" rtlCol="0">
              <a:spAutoFit/>
            </a:bodyPr>
            <a:lstStyle/>
            <a:p>
              <a:r>
                <a:rPr lang="en-GB" sz="596" dirty="0"/>
                <a:t>Transmission system operator - National grid operator</a:t>
              </a:r>
              <a:endParaRPr lang="en-GB" sz="596" dirty="0">
                <a:cs typeface="Arial" pitchFamily="34" charset="0"/>
              </a:endParaRPr>
            </a:p>
          </p:txBody>
        </p:sp>
        <p:sp>
          <p:nvSpPr>
            <p:cNvPr id="65" name="TextBox 113"/>
            <p:cNvSpPr txBox="1"/>
            <p:nvPr/>
          </p:nvSpPr>
          <p:spPr>
            <a:xfrm>
              <a:off x="7134870" y="2532897"/>
              <a:ext cx="626108" cy="275075"/>
            </a:xfrm>
            <a:prstGeom prst="rect">
              <a:avLst/>
            </a:prstGeom>
            <a:noFill/>
            <a:ln>
              <a:noFill/>
            </a:ln>
          </p:spPr>
          <p:txBody>
            <a:bodyPr wrap="square" lIns="0" tIns="0" rIns="0" bIns="0" rtlCol="0">
              <a:spAutoFit/>
            </a:bodyPr>
            <a:lstStyle/>
            <a:p>
              <a:r>
                <a:rPr lang="en-GB" sz="596" dirty="0"/>
                <a:t>Provider / Programme responsible</a:t>
              </a:r>
              <a:endParaRPr lang="en-GB" sz="596" dirty="0">
                <a:cs typeface="Arial" pitchFamily="34" charset="0"/>
              </a:endParaRPr>
            </a:p>
          </p:txBody>
        </p:sp>
        <p:sp>
          <p:nvSpPr>
            <p:cNvPr id="66" name="TextBox 114"/>
            <p:cNvSpPr txBox="1"/>
            <p:nvPr/>
          </p:nvSpPr>
          <p:spPr>
            <a:xfrm>
              <a:off x="4019041" y="1574097"/>
              <a:ext cx="811296" cy="183384"/>
            </a:xfrm>
            <a:prstGeom prst="rect">
              <a:avLst/>
            </a:prstGeom>
            <a:noFill/>
            <a:ln>
              <a:noFill/>
            </a:ln>
          </p:spPr>
          <p:txBody>
            <a:bodyPr wrap="square" lIns="0" tIns="0" rIns="0" bIns="0" rtlCol="0">
              <a:spAutoFit/>
            </a:bodyPr>
            <a:lstStyle/>
            <a:p>
              <a:r>
                <a:rPr lang="en-GB" sz="596" dirty="0"/>
                <a:t>Clearing house – Processing transactions </a:t>
              </a:r>
            </a:p>
          </p:txBody>
        </p:sp>
        <p:sp>
          <p:nvSpPr>
            <p:cNvPr id="67" name="Rounded Rectangle 126"/>
            <p:cNvSpPr/>
            <p:nvPr/>
          </p:nvSpPr>
          <p:spPr>
            <a:xfrm>
              <a:off x="2988344" y="3269439"/>
              <a:ext cx="288633" cy="100853"/>
            </a:xfrm>
            <a:prstGeom prst="roundRect">
              <a:avLst/>
            </a:prstGeom>
            <a:solidFill>
              <a:schemeClr val="tx1"/>
            </a:solidFill>
            <a:ln w="6350">
              <a:solidFill>
                <a:schemeClr val="tx1"/>
              </a:solidFill>
            </a:ln>
          </p:spPr>
          <p:txBody>
            <a:bodyPr vert="horz" wrap="square" lIns="0" tIns="0" rIns="0" bIns="0" rtlCol="0" anchor="ctr">
              <a:noAutofit/>
            </a:bodyPr>
            <a:lstStyle/>
            <a:p>
              <a:pPr algn="ctr"/>
              <a:r>
                <a:rPr lang="en-GB" sz="596" b="1" dirty="0">
                  <a:solidFill>
                    <a:schemeClr val="bg2"/>
                  </a:solidFill>
                </a:rPr>
                <a:t>61851</a:t>
              </a:r>
            </a:p>
          </p:txBody>
        </p:sp>
        <p:sp>
          <p:nvSpPr>
            <p:cNvPr id="68" name="Rounded Rectangle 127"/>
            <p:cNvSpPr/>
            <p:nvPr/>
          </p:nvSpPr>
          <p:spPr>
            <a:xfrm>
              <a:off x="2988344" y="3414954"/>
              <a:ext cx="288633" cy="100853"/>
            </a:xfrm>
            <a:prstGeom prst="roundRect">
              <a:avLst/>
            </a:prstGeom>
            <a:solidFill>
              <a:schemeClr val="tx1"/>
            </a:solidFill>
            <a:ln w="6350">
              <a:solidFill>
                <a:schemeClr val="tx1"/>
              </a:solidFill>
            </a:ln>
          </p:spPr>
          <p:txBody>
            <a:bodyPr vert="horz" wrap="square" lIns="0" tIns="0" rIns="0" bIns="0" rtlCol="0" anchor="ctr">
              <a:noAutofit/>
            </a:bodyPr>
            <a:lstStyle/>
            <a:p>
              <a:pPr algn="ctr"/>
              <a:r>
                <a:rPr lang="en-GB" sz="596" b="1" dirty="0">
                  <a:solidFill>
                    <a:schemeClr val="bg2"/>
                  </a:solidFill>
                </a:rPr>
                <a:t>15118</a:t>
              </a:r>
            </a:p>
          </p:txBody>
        </p:sp>
        <p:sp>
          <p:nvSpPr>
            <p:cNvPr id="69" name="TextBox 128"/>
            <p:cNvSpPr txBox="1"/>
            <p:nvPr/>
          </p:nvSpPr>
          <p:spPr>
            <a:xfrm>
              <a:off x="1600404" y="1362764"/>
              <a:ext cx="2453514" cy="122213"/>
            </a:xfrm>
            <a:prstGeom prst="rect">
              <a:avLst/>
            </a:prstGeom>
            <a:noFill/>
            <a:ln>
              <a:noFill/>
            </a:ln>
          </p:spPr>
          <p:txBody>
            <a:bodyPr wrap="square" lIns="0" tIns="0" rIns="0" bIns="0" rtlCol="0">
              <a:spAutoFit/>
            </a:bodyPr>
            <a:lstStyle/>
            <a:p>
              <a:r>
                <a:rPr lang="en-GB" sz="794" b="1" dirty="0">
                  <a:latin typeface="Georgia" pitchFamily="18" charset="0"/>
                </a:rPr>
                <a:t>Overview of Smart Charging chain</a:t>
              </a:r>
            </a:p>
          </p:txBody>
        </p:sp>
        <p:sp>
          <p:nvSpPr>
            <p:cNvPr id="70" name="TextBox 129"/>
            <p:cNvSpPr txBox="1"/>
            <p:nvPr/>
          </p:nvSpPr>
          <p:spPr>
            <a:xfrm>
              <a:off x="2906555" y="3786593"/>
              <a:ext cx="527961" cy="183384"/>
            </a:xfrm>
            <a:prstGeom prst="rect">
              <a:avLst/>
            </a:prstGeom>
            <a:noFill/>
            <a:ln>
              <a:noFill/>
            </a:ln>
          </p:spPr>
          <p:txBody>
            <a:bodyPr wrap="square" lIns="0" tIns="0" rIns="0" bIns="0" rtlCol="0">
              <a:spAutoFit/>
            </a:bodyPr>
            <a:lstStyle>
              <a:defPPr>
                <a:defRPr lang="en-US"/>
              </a:defPPr>
              <a:lvl1pPr>
                <a:defRPr sz="900">
                  <a:cs typeface="Arial" pitchFamily="34" charset="0"/>
                </a:defRPr>
              </a:lvl1pPr>
            </a:lstStyle>
            <a:p>
              <a:r>
                <a:rPr lang="en-GB" sz="596"/>
                <a:t>European standards</a:t>
              </a:r>
            </a:p>
          </p:txBody>
        </p:sp>
        <p:sp>
          <p:nvSpPr>
            <p:cNvPr id="71" name="Cloud 130"/>
            <p:cNvSpPr/>
            <p:nvPr/>
          </p:nvSpPr>
          <p:spPr>
            <a:xfrm>
              <a:off x="5482957" y="1950878"/>
              <a:ext cx="963076" cy="433823"/>
            </a:xfrm>
            <a:prstGeom prst="cloud">
              <a:avLst/>
            </a:prstGeom>
            <a:solidFill>
              <a:schemeClr val="accent3">
                <a:lumMod val="20000"/>
                <a:lumOff val="80000"/>
              </a:schemeClr>
            </a:solidFill>
            <a:ln w="6350">
              <a:solidFill>
                <a:schemeClr val="tx1"/>
              </a:solidFill>
            </a:ln>
          </p:spPr>
          <p:txBody>
            <a:bodyPr vert="horz" wrap="square" lIns="60512" tIns="30256" rIns="60512" bIns="30256" rtlCol="0" anchor="ctr">
              <a:noAutofit/>
            </a:bodyPr>
            <a:lstStyle/>
            <a:p>
              <a:pPr algn="ctr"/>
              <a:r>
                <a:rPr lang="en-GB" sz="1191" b="1" dirty="0"/>
                <a:t>Aggregator</a:t>
              </a:r>
            </a:p>
          </p:txBody>
        </p:sp>
        <p:sp>
          <p:nvSpPr>
            <p:cNvPr id="72" name="Cloud 131"/>
            <p:cNvSpPr/>
            <p:nvPr/>
          </p:nvSpPr>
          <p:spPr>
            <a:xfrm>
              <a:off x="2035713" y="2118204"/>
              <a:ext cx="1262143" cy="379740"/>
            </a:xfrm>
            <a:prstGeom prst="cloud">
              <a:avLst/>
            </a:prstGeom>
            <a:solidFill>
              <a:schemeClr val="accent3">
                <a:lumMod val="20000"/>
                <a:lumOff val="80000"/>
              </a:schemeClr>
            </a:solidFill>
            <a:ln w="6350">
              <a:solidFill>
                <a:schemeClr val="tx1"/>
              </a:solidFill>
            </a:ln>
          </p:spPr>
          <p:txBody>
            <a:bodyPr vert="horz" wrap="square" lIns="60512" tIns="30256" rIns="60512" bIns="30256" rtlCol="0" anchor="ctr">
              <a:noAutofit/>
            </a:bodyPr>
            <a:lstStyle/>
            <a:p>
              <a:pPr algn="ctr"/>
              <a:r>
                <a:rPr lang="en-GB" sz="1191" b="1" dirty="0"/>
                <a:t>Connected electric car</a:t>
              </a:r>
            </a:p>
          </p:txBody>
        </p:sp>
        <p:sp>
          <p:nvSpPr>
            <p:cNvPr id="73" name="TextBox 132"/>
            <p:cNvSpPr txBox="1"/>
            <p:nvPr/>
          </p:nvSpPr>
          <p:spPr>
            <a:xfrm>
              <a:off x="5029538" y="1482444"/>
              <a:ext cx="811296" cy="275075"/>
            </a:xfrm>
            <a:prstGeom prst="rect">
              <a:avLst/>
            </a:prstGeom>
            <a:noFill/>
            <a:ln>
              <a:noFill/>
            </a:ln>
          </p:spPr>
          <p:txBody>
            <a:bodyPr wrap="square" lIns="0" tIns="0" rIns="0" bIns="0" rtlCol="0">
              <a:spAutoFit/>
            </a:bodyPr>
            <a:lstStyle/>
            <a:p>
              <a:r>
                <a:rPr lang="en-GB" sz="596" dirty="0"/>
                <a:t>Aggregation of an EV fleet to provide services and grid services</a:t>
              </a:r>
              <a:endParaRPr lang="en-GB" sz="596" dirty="0">
                <a:cs typeface="Arial" pitchFamily="34" charset="0"/>
              </a:endParaRPr>
            </a:p>
          </p:txBody>
        </p:sp>
        <p:cxnSp>
          <p:nvCxnSpPr>
            <p:cNvPr id="74" name="Straight Arrow Connector 134"/>
            <p:cNvCxnSpPr/>
            <p:nvPr/>
          </p:nvCxnSpPr>
          <p:spPr>
            <a:xfrm flipH="1">
              <a:off x="5496463" y="2406821"/>
              <a:ext cx="229172" cy="1244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135"/>
            <p:cNvCxnSpPr/>
            <p:nvPr/>
          </p:nvCxnSpPr>
          <p:spPr>
            <a:xfrm>
              <a:off x="6166372" y="2406821"/>
              <a:ext cx="229172" cy="1244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137"/>
            <p:cNvCxnSpPr>
              <a:stCxn id="33" idx="4"/>
              <a:endCxn id="37" idx="2"/>
            </p:cNvCxnSpPr>
            <p:nvPr/>
          </p:nvCxnSpPr>
          <p:spPr>
            <a:xfrm rot="5400000" flipH="1" flipV="1">
              <a:off x="5308643" y="2191625"/>
              <a:ext cx="576060" cy="2337011"/>
            </a:xfrm>
            <a:prstGeom prst="bentConnector4">
              <a:avLst>
                <a:gd name="adj1" fmla="val -18109"/>
                <a:gd name="adj2" fmla="val 9605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ounded Rectangle 142"/>
            <p:cNvSpPr/>
            <p:nvPr/>
          </p:nvSpPr>
          <p:spPr>
            <a:xfrm>
              <a:off x="4979146" y="3969901"/>
              <a:ext cx="562464" cy="100853"/>
            </a:xfrm>
            <a:prstGeom prst="roundRect">
              <a:avLst/>
            </a:prstGeom>
            <a:solidFill>
              <a:schemeClr val="tx1"/>
            </a:solidFill>
            <a:ln w="6350">
              <a:solidFill>
                <a:schemeClr val="tx1"/>
              </a:solidFill>
            </a:ln>
          </p:spPr>
          <p:txBody>
            <a:bodyPr vert="horz" wrap="square" lIns="0" tIns="0" rIns="0" bIns="0" rtlCol="0" anchor="ctr">
              <a:noAutofit/>
            </a:bodyPr>
            <a:lstStyle/>
            <a:p>
              <a:pPr algn="ctr"/>
              <a:r>
                <a:rPr lang="en-GB" sz="596" b="1" dirty="0">
                  <a:solidFill>
                    <a:schemeClr val="bg2"/>
                  </a:solidFill>
                </a:rPr>
                <a:t>Smart meters</a:t>
              </a:r>
            </a:p>
          </p:txBody>
        </p:sp>
        <p:sp>
          <p:nvSpPr>
            <p:cNvPr id="78" name="TextBox 144"/>
            <p:cNvSpPr txBox="1"/>
            <p:nvPr/>
          </p:nvSpPr>
          <p:spPr>
            <a:xfrm>
              <a:off x="7054134" y="1721309"/>
              <a:ext cx="580757" cy="91692"/>
            </a:xfrm>
            <a:prstGeom prst="rect">
              <a:avLst/>
            </a:prstGeom>
            <a:noFill/>
            <a:ln>
              <a:noFill/>
            </a:ln>
          </p:spPr>
          <p:txBody>
            <a:bodyPr wrap="square" lIns="0" tIns="0" rIns="0" bIns="0" rtlCol="0">
              <a:spAutoFit/>
            </a:bodyPr>
            <a:lstStyle/>
            <a:p>
              <a:r>
                <a:rPr lang="en-GB" sz="596" dirty="0"/>
                <a:t>Power generator</a:t>
              </a:r>
              <a:endParaRPr lang="en-GB" sz="596" dirty="0">
                <a:cs typeface="Arial" pitchFamily="34" charset="0"/>
              </a:endParaRPr>
            </a:p>
          </p:txBody>
        </p:sp>
        <p:cxnSp>
          <p:nvCxnSpPr>
            <p:cNvPr id="79" name="Straight Connector 150"/>
            <p:cNvCxnSpPr/>
            <p:nvPr/>
          </p:nvCxnSpPr>
          <p:spPr>
            <a:xfrm flipV="1">
              <a:off x="2279452" y="3655269"/>
              <a:ext cx="225063" cy="358503"/>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151"/>
            <p:cNvCxnSpPr/>
            <p:nvPr/>
          </p:nvCxnSpPr>
          <p:spPr>
            <a:xfrm flipV="1">
              <a:off x="3054215" y="3578263"/>
              <a:ext cx="103041" cy="22967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153"/>
            <p:cNvCxnSpPr/>
            <p:nvPr/>
          </p:nvCxnSpPr>
          <p:spPr>
            <a:xfrm flipV="1">
              <a:off x="3468859" y="3717205"/>
              <a:ext cx="48302" cy="393853"/>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155"/>
            <p:cNvCxnSpPr/>
            <p:nvPr/>
          </p:nvCxnSpPr>
          <p:spPr>
            <a:xfrm flipV="1">
              <a:off x="4441243" y="3515807"/>
              <a:ext cx="393227" cy="619271"/>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157"/>
            <p:cNvCxnSpPr/>
            <p:nvPr/>
          </p:nvCxnSpPr>
          <p:spPr>
            <a:xfrm flipH="1" flipV="1">
              <a:off x="3757886" y="2939576"/>
              <a:ext cx="405253" cy="243839"/>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159"/>
            <p:cNvCxnSpPr/>
            <p:nvPr/>
          </p:nvCxnSpPr>
          <p:spPr>
            <a:xfrm flipH="1" flipV="1">
              <a:off x="4239859" y="2199571"/>
              <a:ext cx="238129" cy="42235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161"/>
            <p:cNvCxnSpPr/>
            <p:nvPr/>
          </p:nvCxnSpPr>
          <p:spPr>
            <a:xfrm flipH="1" flipV="1">
              <a:off x="4491551" y="1802294"/>
              <a:ext cx="181498" cy="158452"/>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163"/>
            <p:cNvCxnSpPr/>
            <p:nvPr/>
          </p:nvCxnSpPr>
          <p:spPr>
            <a:xfrm flipH="1" flipV="1">
              <a:off x="5579903" y="1775986"/>
              <a:ext cx="225712" cy="147959"/>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165"/>
            <p:cNvCxnSpPr/>
            <p:nvPr/>
          </p:nvCxnSpPr>
          <p:spPr>
            <a:xfrm flipH="1">
              <a:off x="5580675" y="3281285"/>
              <a:ext cx="328837" cy="168793"/>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167"/>
            <p:cNvCxnSpPr/>
            <p:nvPr/>
          </p:nvCxnSpPr>
          <p:spPr>
            <a:xfrm flipV="1">
              <a:off x="7240503" y="1855750"/>
              <a:ext cx="107562" cy="11920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170"/>
            <p:cNvCxnSpPr/>
            <p:nvPr/>
          </p:nvCxnSpPr>
          <p:spPr>
            <a:xfrm flipV="1">
              <a:off x="7270920" y="2819229"/>
              <a:ext cx="114579" cy="160919"/>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172"/>
            <p:cNvCxnSpPr/>
            <p:nvPr/>
          </p:nvCxnSpPr>
          <p:spPr>
            <a:xfrm flipH="1" flipV="1">
              <a:off x="7199804" y="4196466"/>
              <a:ext cx="71116" cy="15072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177"/>
            <p:cNvCxnSpPr>
              <a:stCxn id="72" idx="1"/>
              <a:endCxn id="31" idx="0"/>
            </p:cNvCxnSpPr>
            <p:nvPr/>
          </p:nvCxnSpPr>
          <p:spPr>
            <a:xfrm>
              <a:off x="2666784" y="2497540"/>
              <a:ext cx="42411" cy="6428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179"/>
            <p:cNvCxnSpPr/>
            <p:nvPr/>
          </p:nvCxnSpPr>
          <p:spPr>
            <a:xfrm>
              <a:off x="3189893" y="2388990"/>
              <a:ext cx="1865832" cy="9022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Rounded Rectangle 143"/>
            <p:cNvSpPr/>
            <p:nvPr/>
          </p:nvSpPr>
          <p:spPr>
            <a:xfrm>
              <a:off x="5414040" y="3679659"/>
              <a:ext cx="618710" cy="100853"/>
            </a:xfrm>
            <a:prstGeom prst="roundRect">
              <a:avLst/>
            </a:prstGeom>
            <a:solidFill>
              <a:schemeClr val="tx1"/>
            </a:solidFill>
            <a:ln w="6350">
              <a:solidFill>
                <a:schemeClr val="tx1"/>
              </a:solidFill>
            </a:ln>
          </p:spPr>
          <p:txBody>
            <a:bodyPr vert="horz" wrap="square" lIns="0" tIns="0" rIns="0" bIns="0" rtlCol="0" anchor="ctr">
              <a:noAutofit/>
            </a:bodyPr>
            <a:lstStyle/>
            <a:p>
              <a:pPr algn="ctr"/>
              <a:r>
                <a:rPr lang="en-GB" sz="596" b="1" dirty="0">
                  <a:solidFill>
                    <a:schemeClr val="bg2"/>
                  </a:solidFill>
                </a:rPr>
                <a:t>energy contract</a:t>
              </a:r>
            </a:p>
          </p:txBody>
        </p:sp>
        <p:cxnSp>
          <p:nvCxnSpPr>
            <p:cNvPr id="94" name="Straight Connector 76"/>
            <p:cNvCxnSpPr>
              <a:stCxn id="34" idx="4"/>
            </p:cNvCxnSpPr>
            <p:nvPr/>
          </p:nvCxnSpPr>
          <p:spPr>
            <a:xfrm flipH="1">
              <a:off x="5286039" y="3648161"/>
              <a:ext cx="1615" cy="103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136"/>
            <p:cNvSpPr txBox="1"/>
            <p:nvPr/>
          </p:nvSpPr>
          <p:spPr>
            <a:xfrm>
              <a:off x="3656827" y="3631228"/>
              <a:ext cx="731190" cy="366767"/>
            </a:xfrm>
            <a:prstGeom prst="rect">
              <a:avLst/>
            </a:prstGeom>
            <a:noFill/>
            <a:ln>
              <a:noFill/>
            </a:ln>
          </p:spPr>
          <p:txBody>
            <a:bodyPr wrap="square" lIns="0" tIns="0" rIns="0" bIns="0" rtlCol="0">
              <a:spAutoFit/>
            </a:bodyPr>
            <a:lstStyle/>
            <a:p>
              <a:r>
                <a:rPr lang="en-GB" sz="596" dirty="0"/>
                <a:t>Open charge point protocol – Communication CPO and grid CPs</a:t>
              </a:r>
            </a:p>
          </p:txBody>
        </p:sp>
        <p:cxnSp>
          <p:nvCxnSpPr>
            <p:cNvPr id="96" name="Straight Connector 138"/>
            <p:cNvCxnSpPr>
              <a:endCxn id="53" idx="2"/>
            </p:cNvCxnSpPr>
            <p:nvPr/>
          </p:nvCxnSpPr>
          <p:spPr>
            <a:xfrm flipV="1">
              <a:off x="3949826" y="3446888"/>
              <a:ext cx="48598" cy="18434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943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Regulatory questions</a:t>
            </a:r>
            <a:endParaRPr lang="nl-NL" dirty="0"/>
          </a:p>
        </p:txBody>
      </p:sp>
      <p:sp>
        <p:nvSpPr>
          <p:cNvPr id="5" name="Rectangle 97"/>
          <p:cNvSpPr/>
          <p:nvPr/>
        </p:nvSpPr>
        <p:spPr>
          <a:xfrm>
            <a:off x="511527" y="1200150"/>
            <a:ext cx="3988465" cy="1515615"/>
          </a:xfrm>
          <a:prstGeom prst="rect">
            <a:avLst/>
          </a:prstGeom>
          <a:solidFill>
            <a:schemeClr val="tx2"/>
          </a:solidFill>
          <a:ln w="6350">
            <a:solidFill>
              <a:schemeClr val="tx1"/>
            </a:solidFill>
          </a:ln>
        </p:spPr>
        <p:txBody>
          <a:bodyPr vert="horz" wrap="square" lIns="36000" tIns="45720" rIns="36000" bIns="45720" rtlCol="0" anchor="ctr">
            <a:noAutofit/>
          </a:bodyPr>
          <a:lstStyle/>
          <a:p>
            <a:pPr algn="ctr"/>
            <a:r>
              <a:rPr lang="en-GB" b="1" dirty="0">
                <a:solidFill>
                  <a:schemeClr val="bg1"/>
                </a:solidFill>
              </a:rPr>
              <a:t>Does this qualify as supply? </a:t>
            </a:r>
          </a:p>
        </p:txBody>
      </p:sp>
      <p:sp>
        <p:nvSpPr>
          <p:cNvPr id="7" name="Rectangle 98"/>
          <p:cNvSpPr>
            <a:spLocks noGrp="1"/>
          </p:cNvSpPr>
          <p:nvPr>
            <p:ph sz="half" idx="2"/>
          </p:nvPr>
        </p:nvSpPr>
        <p:spPr>
          <a:xfrm>
            <a:off x="4598005" y="1200150"/>
            <a:ext cx="4088795" cy="1515614"/>
          </a:xfrm>
          <a:prstGeom prst="rect">
            <a:avLst/>
          </a:prstGeom>
          <a:solidFill>
            <a:schemeClr val="tx2"/>
          </a:solidFill>
          <a:ln w="6350">
            <a:solidFill>
              <a:schemeClr val="tx1"/>
            </a:solidFill>
          </a:ln>
        </p:spPr>
        <p:txBody>
          <a:bodyPr vert="horz" wrap="square" lIns="36000" tIns="45720" rIns="36000" bIns="45720" rtlCol="0" anchor="ctr">
            <a:noAutofit/>
          </a:bodyPr>
          <a:lstStyle/>
          <a:p>
            <a:pPr marL="0" indent="0" algn="ctr">
              <a:buNone/>
            </a:pPr>
            <a:r>
              <a:rPr lang="en-GB" sz="1800" b="1" dirty="0">
                <a:solidFill>
                  <a:schemeClr val="bg1"/>
                </a:solidFill>
              </a:rPr>
              <a:t>Between what parties is supply effected?</a:t>
            </a:r>
          </a:p>
        </p:txBody>
      </p:sp>
      <p:sp>
        <p:nvSpPr>
          <p:cNvPr id="9" name="Rectangle 68"/>
          <p:cNvSpPr/>
          <p:nvPr/>
        </p:nvSpPr>
        <p:spPr>
          <a:xfrm>
            <a:off x="511526" y="2852687"/>
            <a:ext cx="3988465" cy="1345960"/>
          </a:xfrm>
          <a:prstGeom prst="rect">
            <a:avLst/>
          </a:prstGeom>
          <a:solidFill>
            <a:schemeClr val="tx2"/>
          </a:solidFill>
          <a:ln w="6350">
            <a:solidFill>
              <a:schemeClr val="tx1"/>
            </a:solidFill>
          </a:ln>
        </p:spPr>
        <p:txBody>
          <a:bodyPr vert="horz" wrap="square" lIns="36000" tIns="45720" rIns="36000" bIns="45720" rtlCol="0" anchor="ctr">
            <a:noAutofit/>
          </a:bodyPr>
          <a:lstStyle/>
          <a:p>
            <a:pPr algn="ctr"/>
            <a:r>
              <a:rPr lang="en-GB" b="1" dirty="0">
                <a:solidFill>
                  <a:schemeClr val="bg1"/>
                </a:solidFill>
              </a:rPr>
              <a:t>How does Smart Charging relate to netting?</a:t>
            </a:r>
          </a:p>
        </p:txBody>
      </p:sp>
      <p:sp>
        <p:nvSpPr>
          <p:cNvPr id="10" name="Rectangle 84"/>
          <p:cNvSpPr/>
          <p:nvPr/>
        </p:nvSpPr>
        <p:spPr>
          <a:xfrm>
            <a:off x="4598005" y="2852685"/>
            <a:ext cx="4088795" cy="1345961"/>
          </a:xfrm>
          <a:prstGeom prst="rect">
            <a:avLst/>
          </a:prstGeom>
          <a:solidFill>
            <a:schemeClr val="tx2"/>
          </a:solidFill>
          <a:ln w="6350">
            <a:solidFill>
              <a:schemeClr val="tx1"/>
            </a:solidFill>
          </a:ln>
        </p:spPr>
        <p:txBody>
          <a:bodyPr vert="horz" wrap="square" lIns="36000" tIns="45720" rIns="36000" bIns="45720" rtlCol="0" anchor="ctr">
            <a:noAutofit/>
          </a:bodyPr>
          <a:lstStyle/>
          <a:p>
            <a:pPr algn="ctr"/>
            <a:r>
              <a:rPr lang="en-GB" b="1" dirty="0">
                <a:solidFill>
                  <a:schemeClr val="bg1"/>
                </a:solidFill>
              </a:rPr>
              <a:t>How does Smart Charging relate to the self-generated power exemption?</a:t>
            </a:r>
          </a:p>
        </p:txBody>
      </p:sp>
    </p:spTree>
    <p:extLst>
      <p:ext uri="{BB962C8B-B14F-4D97-AF65-F5344CB8AC3E}">
        <p14:creationId xmlns:p14="http://schemas.microsoft.com/office/powerpoint/2010/main" val="76751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Four case studies</a:t>
            </a:r>
            <a:endParaRPr lang="nl-NL" dirty="0"/>
          </a:p>
        </p:txBody>
      </p:sp>
      <p:grpSp>
        <p:nvGrpSpPr>
          <p:cNvPr id="32" name="Groep 31"/>
          <p:cNvGrpSpPr/>
          <p:nvPr/>
        </p:nvGrpSpPr>
        <p:grpSpPr>
          <a:xfrm>
            <a:off x="848800" y="915566"/>
            <a:ext cx="7755648" cy="3960440"/>
            <a:chOff x="848800" y="915566"/>
            <a:chExt cx="3878256" cy="1949638"/>
          </a:xfrm>
        </p:grpSpPr>
        <p:pic>
          <p:nvPicPr>
            <p:cNvPr id="9" name="Picture 4" descr="&#10;"/>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5450" r="7677"/>
            <a:stretch/>
          </p:blipFill>
          <p:spPr bwMode="auto">
            <a:xfrm>
              <a:off x="1088939" y="1062964"/>
              <a:ext cx="2087249" cy="179626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2"/>
            <p:cNvSpPr>
              <a:spLocks noChangeArrowheads="1"/>
            </p:cNvSpPr>
            <p:nvPr/>
          </p:nvSpPr>
          <p:spPr bwMode="gray">
            <a:xfrm>
              <a:off x="848800" y="937213"/>
              <a:ext cx="208702" cy="207912"/>
            </a:xfrm>
            <a:prstGeom prst="ellipse">
              <a:avLst/>
            </a:prstGeom>
            <a:solidFill>
              <a:schemeClr val="tx1"/>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GB" b="1" dirty="0">
                  <a:solidFill>
                    <a:schemeClr val="bg1"/>
                  </a:solidFill>
                </a:rPr>
                <a:t>1</a:t>
              </a:r>
            </a:p>
          </p:txBody>
        </p:sp>
        <p:sp>
          <p:nvSpPr>
            <p:cNvPr id="17" name="Rectangle 80"/>
            <p:cNvSpPr/>
            <p:nvPr/>
          </p:nvSpPr>
          <p:spPr>
            <a:xfrm>
              <a:off x="3119354" y="1154934"/>
              <a:ext cx="1607702" cy="1710270"/>
            </a:xfrm>
            <a:prstGeom prst="rect">
              <a:avLst/>
            </a:prstGeom>
            <a:solidFill>
              <a:schemeClr val="bg2"/>
            </a:solidFill>
            <a:ln w="6350">
              <a:noFill/>
            </a:ln>
          </p:spPr>
          <p:txBody>
            <a:bodyPr vert="horz" wrap="square" lIns="23824" tIns="30256" rIns="23824" bIns="30256" rtlCol="0" anchor="t">
              <a:noAutofit/>
            </a:bodyPr>
            <a:lstStyle/>
            <a:p>
              <a:pPr marL="113466" indent="-113466">
                <a:buFont typeface="Arial" panose="020B0604020202020204" pitchFamily="34" charset="0"/>
                <a:buChar char="•"/>
              </a:pPr>
              <a:r>
                <a:rPr lang="en-GB" sz="1600" dirty="0"/>
                <a:t>Charging and discharging power by means of EVs is tested in the Lombok residential area in the city of Utrecht.</a:t>
              </a:r>
            </a:p>
            <a:p>
              <a:pPr marL="113466" indent="-113466">
                <a:buFont typeface="Arial" panose="020B0604020202020204" pitchFamily="34" charset="0"/>
                <a:buChar char="•"/>
              </a:pPr>
              <a:r>
                <a:rPr lang="en-GB" sz="1600" dirty="0"/>
                <a:t>A number of solar PV systems are directly linked to charging points in the area.</a:t>
              </a:r>
            </a:p>
            <a:p>
              <a:pPr marL="113466" indent="-113466">
                <a:buFont typeface="Arial" panose="020B0604020202020204" pitchFamily="34" charset="0"/>
                <a:buChar char="•"/>
              </a:pPr>
              <a:r>
                <a:rPr lang="en-GB" sz="1600" dirty="0"/>
                <a:t>The bi-directional charging points allow generated solar energy to be stored temporarily in EVs and to be re-delivered at a later time. </a:t>
              </a:r>
            </a:p>
            <a:p>
              <a:pPr marL="113466" indent="-113466">
                <a:buFont typeface="Arial" panose="020B0604020202020204" pitchFamily="34" charset="0"/>
                <a:buChar char="•"/>
              </a:pPr>
              <a:r>
                <a:rPr lang="en-GB" sz="1600" dirty="0"/>
                <a:t>This increases own use or allows storage to be used to balance the grid.</a:t>
              </a:r>
            </a:p>
          </p:txBody>
        </p:sp>
        <p:sp>
          <p:nvSpPr>
            <p:cNvPr id="25" name="Rectangle 71"/>
            <p:cNvSpPr/>
            <p:nvPr/>
          </p:nvSpPr>
          <p:spPr>
            <a:xfrm>
              <a:off x="1088938" y="915566"/>
              <a:ext cx="3638118" cy="229559"/>
            </a:xfrm>
            <a:prstGeom prst="rect">
              <a:avLst/>
            </a:prstGeom>
            <a:solidFill>
              <a:schemeClr val="tx2"/>
            </a:solidFill>
            <a:ln w="6350">
              <a:solidFill>
                <a:schemeClr val="tx2"/>
              </a:solidFill>
            </a:ln>
          </p:spPr>
          <p:txBody>
            <a:bodyPr vert="horz" wrap="square" lIns="60512" tIns="30256" rIns="60512" bIns="30256" rtlCol="0" anchor="ctr">
              <a:noAutofit/>
            </a:bodyPr>
            <a:lstStyle/>
            <a:p>
              <a:r>
                <a:rPr lang="en-GB" b="1" dirty="0">
                  <a:solidFill>
                    <a:schemeClr val="bg1"/>
                  </a:solidFill>
                </a:rPr>
                <a:t>Lomboxnet</a:t>
              </a:r>
              <a:r>
                <a:rPr lang="en-GB" sz="1191" dirty="0"/>
                <a:t> </a:t>
              </a:r>
              <a:endParaRPr lang="en-GB" sz="794" b="1" dirty="0">
                <a:solidFill>
                  <a:schemeClr val="bg1"/>
                </a:solidFill>
                <a:cs typeface="Arial" pitchFamily="34" charset="0"/>
              </a:endParaRPr>
            </a:p>
          </p:txBody>
        </p:sp>
      </p:grpSp>
    </p:spTree>
    <p:extLst>
      <p:ext uri="{BB962C8B-B14F-4D97-AF65-F5344CB8AC3E}">
        <p14:creationId xmlns:p14="http://schemas.microsoft.com/office/powerpoint/2010/main" val="146698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467544" y="987574"/>
            <a:ext cx="7920880" cy="3816424"/>
            <a:chOff x="827584" y="2987709"/>
            <a:chExt cx="3909324" cy="1950426"/>
          </a:xfrm>
        </p:grpSpPr>
        <p:pic>
          <p:nvPicPr>
            <p:cNvPr id="6" name="Picture 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079297" y="3162700"/>
              <a:ext cx="2394630" cy="17739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Oval 2"/>
            <p:cNvSpPr>
              <a:spLocks noChangeArrowheads="1"/>
            </p:cNvSpPr>
            <p:nvPr/>
          </p:nvSpPr>
          <p:spPr bwMode="gray">
            <a:xfrm>
              <a:off x="827584" y="2987709"/>
              <a:ext cx="208702" cy="207912"/>
            </a:xfrm>
            <a:prstGeom prst="ellipse">
              <a:avLst/>
            </a:prstGeom>
            <a:solidFill>
              <a:schemeClr val="tx1"/>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GB" sz="2000" b="1" dirty="0">
                  <a:solidFill>
                    <a:schemeClr val="bg1"/>
                  </a:solidFill>
                </a:rPr>
                <a:t>3</a:t>
              </a:r>
            </a:p>
          </p:txBody>
        </p:sp>
        <p:sp>
          <p:nvSpPr>
            <p:cNvPr id="8" name="Rectangle 82"/>
            <p:cNvSpPr/>
            <p:nvPr/>
          </p:nvSpPr>
          <p:spPr>
            <a:xfrm>
              <a:off x="3129206" y="3220657"/>
              <a:ext cx="1607702" cy="1717478"/>
            </a:xfrm>
            <a:prstGeom prst="rect">
              <a:avLst/>
            </a:prstGeom>
            <a:solidFill>
              <a:schemeClr val="bg2"/>
            </a:solidFill>
            <a:ln w="6350">
              <a:noFill/>
            </a:ln>
          </p:spPr>
          <p:txBody>
            <a:bodyPr vert="horz" wrap="square" lIns="23824" tIns="30256" rIns="23824" bIns="30256" rtlCol="0" anchor="t">
              <a:noAutofit/>
            </a:bodyPr>
            <a:lstStyle/>
            <a:p>
              <a:pPr marL="113466" indent="-113466">
                <a:buFont typeface="Arial" panose="020B0604020202020204" pitchFamily="34" charset="0"/>
                <a:buChar char="•"/>
              </a:pPr>
              <a:r>
                <a:rPr lang="en-GB" sz="1600" dirty="0"/>
                <a:t>Fast charging point for EVs along the A2. </a:t>
              </a:r>
            </a:p>
            <a:p>
              <a:pPr marL="113466" indent="-113466">
                <a:buFont typeface="Arial" panose="020B0604020202020204" pitchFamily="34" charset="0"/>
                <a:buChar char="•"/>
              </a:pPr>
              <a:r>
                <a:rPr lang="en-GB" sz="1600" dirty="0"/>
                <a:t>The configuration consists of a solar PV system, a charging station for 4 EVs and a battery system.</a:t>
              </a:r>
            </a:p>
            <a:p>
              <a:pPr marL="113466" indent="-113466">
                <a:buFont typeface="Arial" panose="020B0604020202020204" pitchFamily="34" charset="0"/>
                <a:buChar char="•"/>
              </a:pPr>
              <a:r>
                <a:rPr lang="en-GB" sz="1600" dirty="0"/>
                <a:t>The power consumption from the grid is lower due to storing of solar energy in the battery.</a:t>
              </a:r>
            </a:p>
            <a:p>
              <a:pPr marL="113466" indent="-113466">
                <a:buFont typeface="Arial" panose="020B0604020202020204" pitchFamily="34" charset="0"/>
                <a:buChar char="•"/>
              </a:pPr>
              <a:r>
                <a:rPr lang="en-GB" sz="1600" dirty="0"/>
                <a:t>This allows the grid operator to avoid investments (grid upgrade).</a:t>
              </a:r>
            </a:p>
            <a:p>
              <a:pPr marL="113466" indent="-113466">
                <a:buFont typeface="Arial" panose="020B0604020202020204" pitchFamily="34" charset="0"/>
                <a:buChar char="•"/>
              </a:pPr>
              <a:endParaRPr lang="en-GB" sz="1600" dirty="0"/>
            </a:p>
          </p:txBody>
        </p:sp>
        <p:sp>
          <p:nvSpPr>
            <p:cNvPr id="9" name="Rectangle 85"/>
            <p:cNvSpPr/>
            <p:nvPr/>
          </p:nvSpPr>
          <p:spPr>
            <a:xfrm>
              <a:off x="1085597" y="2989079"/>
              <a:ext cx="3649483" cy="1946181"/>
            </a:xfrm>
            <a:prstGeom prst="rect">
              <a:avLst/>
            </a:prstGeom>
            <a:noFill/>
            <a:ln w="6350">
              <a:solidFill>
                <a:schemeClr val="tx1"/>
              </a:solidFill>
            </a:ln>
          </p:spPr>
          <p:txBody>
            <a:bodyPr vert="horz" wrap="square" lIns="60512" tIns="30256" rIns="60512" bIns="30256" rtlCol="0" anchor="ctr">
              <a:noAutofit/>
            </a:bodyPr>
            <a:lstStyle/>
            <a:p>
              <a:pPr algn="ctr"/>
              <a:endParaRPr lang="nl-NL" sz="1191" dirty="0"/>
            </a:p>
          </p:txBody>
        </p:sp>
        <p:sp>
          <p:nvSpPr>
            <p:cNvPr id="10" name="Rectangle 70"/>
            <p:cNvSpPr/>
            <p:nvPr/>
          </p:nvSpPr>
          <p:spPr>
            <a:xfrm>
              <a:off x="1079297" y="2991099"/>
              <a:ext cx="3638118" cy="229559"/>
            </a:xfrm>
            <a:prstGeom prst="rect">
              <a:avLst/>
            </a:prstGeom>
            <a:solidFill>
              <a:schemeClr val="tx2"/>
            </a:solidFill>
            <a:ln w="6350">
              <a:solidFill>
                <a:schemeClr val="tx2"/>
              </a:solidFill>
            </a:ln>
          </p:spPr>
          <p:txBody>
            <a:bodyPr vert="horz" wrap="square" lIns="60512" tIns="30256" rIns="60512" bIns="30256" rtlCol="0" anchor="ctr">
              <a:noAutofit/>
            </a:bodyPr>
            <a:lstStyle/>
            <a:p>
              <a:r>
                <a:rPr lang="en-GB" sz="2000" b="1" dirty="0">
                  <a:solidFill>
                    <a:schemeClr val="bg1"/>
                  </a:solidFill>
                </a:rPr>
                <a:t>Haarrijn</a:t>
              </a:r>
              <a:r>
                <a:rPr lang="en-GB" sz="794" b="1" dirty="0">
                  <a:solidFill>
                    <a:schemeClr val="bg1"/>
                  </a:solidFill>
                </a:rPr>
                <a:t> </a:t>
              </a:r>
              <a:endParaRPr lang="en-GB" sz="794" b="1" dirty="0">
                <a:solidFill>
                  <a:schemeClr val="bg1"/>
                </a:solidFill>
                <a:cs typeface="Arial" pitchFamily="34" charset="0"/>
              </a:endParaRPr>
            </a:p>
          </p:txBody>
        </p:sp>
      </p:grpSp>
    </p:spTree>
    <p:extLst>
      <p:ext uri="{BB962C8B-B14F-4D97-AF65-F5344CB8AC3E}">
        <p14:creationId xmlns:p14="http://schemas.microsoft.com/office/powerpoint/2010/main" val="86716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467544" y="843558"/>
            <a:ext cx="7920880" cy="4104456"/>
            <a:chOff x="4766430" y="918306"/>
            <a:chExt cx="3766009" cy="1946181"/>
          </a:xfrm>
        </p:grpSpPr>
        <p:pic>
          <p:nvPicPr>
            <p:cNvPr id="6"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117350" y="1654026"/>
              <a:ext cx="1514642" cy="10830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6"/>
            <p:cNvSpPr txBox="1"/>
            <p:nvPr/>
          </p:nvSpPr>
          <p:spPr>
            <a:xfrm>
              <a:off x="5187022" y="1473957"/>
              <a:ext cx="601870" cy="114316"/>
            </a:xfrm>
            <a:prstGeom prst="rect">
              <a:avLst/>
            </a:prstGeom>
            <a:solidFill>
              <a:srgbClr val="F9F9F9"/>
            </a:solidFill>
            <a:ln>
              <a:noFill/>
            </a:ln>
          </p:spPr>
          <p:txBody>
            <a:bodyPr wrap="square" lIns="0" tIns="0" rIns="0" bIns="0" rtlCol="0">
              <a:spAutoFit/>
            </a:bodyPr>
            <a:lstStyle/>
            <a:p>
              <a:r>
                <a:rPr lang="en-GB" sz="596" b="1" dirty="0"/>
                <a:t>Provider A</a:t>
              </a:r>
            </a:p>
          </p:txBody>
        </p:sp>
        <p:sp>
          <p:nvSpPr>
            <p:cNvPr id="8" name="TextBox 67"/>
            <p:cNvSpPr txBox="1"/>
            <p:nvPr/>
          </p:nvSpPr>
          <p:spPr>
            <a:xfrm>
              <a:off x="5978239" y="1493282"/>
              <a:ext cx="663157" cy="114316"/>
            </a:xfrm>
            <a:prstGeom prst="rect">
              <a:avLst/>
            </a:prstGeom>
            <a:solidFill>
              <a:srgbClr val="F9F9F9"/>
            </a:solidFill>
            <a:ln>
              <a:noFill/>
            </a:ln>
          </p:spPr>
          <p:txBody>
            <a:bodyPr wrap="square" lIns="0" tIns="0" rIns="0" bIns="0" rtlCol="0">
              <a:spAutoFit/>
            </a:bodyPr>
            <a:lstStyle>
              <a:defPPr>
                <a:defRPr lang="en-US"/>
              </a:defPPr>
              <a:lvl1pPr>
                <a:defRPr sz="900" b="1">
                  <a:cs typeface="Arial" pitchFamily="34" charset="0"/>
                </a:defRPr>
              </a:lvl1pPr>
            </a:lstStyle>
            <a:p>
              <a:r>
                <a:rPr lang="en-GB" sz="596"/>
                <a:t>Provider B</a:t>
              </a:r>
            </a:p>
          </p:txBody>
        </p:sp>
        <p:sp>
          <p:nvSpPr>
            <p:cNvPr id="9" name="Oval 2"/>
            <p:cNvSpPr>
              <a:spLocks noChangeArrowheads="1"/>
            </p:cNvSpPr>
            <p:nvPr/>
          </p:nvSpPr>
          <p:spPr bwMode="gray">
            <a:xfrm>
              <a:off x="4766430" y="937213"/>
              <a:ext cx="208702" cy="207912"/>
            </a:xfrm>
            <a:prstGeom prst="ellipse">
              <a:avLst/>
            </a:prstGeom>
            <a:solidFill>
              <a:schemeClr val="tx1"/>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GB" sz="794" b="1" dirty="0">
                  <a:solidFill>
                    <a:schemeClr val="bg1"/>
                  </a:solidFill>
                </a:rPr>
                <a:t>2</a:t>
              </a:r>
            </a:p>
          </p:txBody>
        </p:sp>
        <p:sp>
          <p:nvSpPr>
            <p:cNvPr id="10" name="Rectangle 81"/>
            <p:cNvSpPr/>
            <p:nvPr/>
          </p:nvSpPr>
          <p:spPr>
            <a:xfrm>
              <a:off x="6631993" y="1154935"/>
              <a:ext cx="1893250" cy="1529816"/>
            </a:xfrm>
            <a:prstGeom prst="rect">
              <a:avLst/>
            </a:prstGeom>
            <a:solidFill>
              <a:schemeClr val="bg2"/>
            </a:solidFill>
            <a:ln w="6350">
              <a:noFill/>
            </a:ln>
          </p:spPr>
          <p:txBody>
            <a:bodyPr vert="horz" wrap="square" lIns="23824" tIns="30256" rIns="23824" bIns="30256" rtlCol="0" anchor="t">
              <a:noAutofit/>
            </a:bodyPr>
            <a:lstStyle/>
            <a:p>
              <a:pPr marL="113466" indent="-113466">
                <a:buFont typeface="Arial" panose="020B0604020202020204" pitchFamily="34" charset="0"/>
                <a:buChar char="•"/>
              </a:pPr>
              <a:r>
                <a:rPr lang="en-GB" sz="1600" dirty="0"/>
                <a:t>Consumption is no longer registered on the charging point connection but on a virtual connection to a service provider.</a:t>
              </a:r>
            </a:p>
            <a:p>
              <a:pPr marL="113466" indent="-113466">
                <a:buFont typeface="Arial" panose="020B0604020202020204" pitchFamily="34" charset="0"/>
                <a:buChar char="•"/>
              </a:pPr>
              <a:r>
                <a:rPr lang="en-GB" sz="1600" dirty="0"/>
                <a:t>This allows EV users to switch between energy providers at the charging point, since energy contracts have been concluded with the service provider and not with the charging point owner.</a:t>
              </a:r>
            </a:p>
            <a:p>
              <a:pPr marL="113466" indent="-113466">
                <a:buFont typeface="Arial" panose="020B0604020202020204" pitchFamily="34" charset="0"/>
                <a:buChar char="•"/>
              </a:pPr>
              <a:r>
                <a:rPr lang="en-GB" sz="1600" dirty="0"/>
                <a:t>The advantage for an EV user is that this could entail a cost benefit at the charging point.</a:t>
              </a:r>
            </a:p>
            <a:p>
              <a:pPr marL="113466" indent="-113466">
                <a:buFont typeface="Arial" panose="020B0604020202020204" pitchFamily="34" charset="0"/>
                <a:buChar char="•"/>
              </a:pPr>
              <a:r>
                <a:rPr lang="en-GB" sz="1600" dirty="0"/>
                <a:t>A service provider can aggregate EV users to offer flexibility options.</a:t>
              </a:r>
            </a:p>
          </p:txBody>
        </p:sp>
        <p:sp>
          <p:nvSpPr>
            <p:cNvPr id="11" name="Rectangle 86"/>
            <p:cNvSpPr/>
            <p:nvPr/>
          </p:nvSpPr>
          <p:spPr>
            <a:xfrm>
              <a:off x="5011123" y="918306"/>
              <a:ext cx="3521316" cy="1946181"/>
            </a:xfrm>
            <a:prstGeom prst="rect">
              <a:avLst/>
            </a:prstGeom>
            <a:noFill/>
            <a:ln w="6350">
              <a:solidFill>
                <a:schemeClr val="tx1"/>
              </a:solidFill>
            </a:ln>
          </p:spPr>
          <p:txBody>
            <a:bodyPr vert="horz" wrap="square" lIns="60512" tIns="30256" rIns="60512" bIns="30256" rtlCol="0" anchor="ctr">
              <a:noAutofit/>
            </a:bodyPr>
            <a:lstStyle/>
            <a:p>
              <a:pPr algn="ctr"/>
              <a:endParaRPr lang="nl-NL" sz="1191" dirty="0"/>
            </a:p>
          </p:txBody>
        </p:sp>
        <p:sp>
          <p:nvSpPr>
            <p:cNvPr id="12" name="Rectangle 69"/>
            <p:cNvSpPr/>
            <p:nvPr/>
          </p:nvSpPr>
          <p:spPr>
            <a:xfrm>
              <a:off x="5006266" y="925374"/>
              <a:ext cx="3511027" cy="229559"/>
            </a:xfrm>
            <a:prstGeom prst="rect">
              <a:avLst/>
            </a:prstGeom>
            <a:solidFill>
              <a:schemeClr val="tx2"/>
            </a:solidFill>
            <a:ln w="6350">
              <a:solidFill>
                <a:schemeClr val="tx2"/>
              </a:solidFill>
            </a:ln>
          </p:spPr>
          <p:txBody>
            <a:bodyPr vert="horz" wrap="square" lIns="60512" tIns="30256" rIns="60512" bIns="30256" rtlCol="0" anchor="ctr">
              <a:noAutofit/>
            </a:bodyPr>
            <a:lstStyle/>
            <a:p>
              <a:r>
                <a:rPr lang="en-GB" sz="2000" b="1" dirty="0">
                  <a:solidFill>
                    <a:schemeClr val="bg1"/>
                  </a:solidFill>
                </a:rPr>
                <a:t>Logical allocation </a:t>
              </a:r>
              <a:endParaRPr lang="en-GB" sz="2000" b="1" dirty="0">
                <a:solidFill>
                  <a:schemeClr val="bg1"/>
                </a:solidFill>
                <a:cs typeface="Arial" pitchFamily="34" charset="0"/>
              </a:endParaRPr>
            </a:p>
          </p:txBody>
        </p:sp>
      </p:grpSp>
    </p:spTree>
    <p:extLst>
      <p:ext uri="{BB962C8B-B14F-4D97-AF65-F5344CB8AC3E}">
        <p14:creationId xmlns:p14="http://schemas.microsoft.com/office/powerpoint/2010/main" val="360747106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On-screen Show (16:9)</PresentationFormat>
  <Paragraphs>117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Fiscal barriers for smart charging </vt:lpstr>
      <vt:lpstr>PowerPoint Presentation</vt:lpstr>
      <vt:lpstr>VISION</vt:lpstr>
      <vt:lpstr>The effect of Smart Charging</vt:lpstr>
      <vt:lpstr>PowerPoint Presentation</vt:lpstr>
      <vt:lpstr>Regulatory questions</vt:lpstr>
      <vt:lpstr>Four case studies</vt:lpstr>
      <vt:lpstr>PowerPoint Presentation</vt:lpstr>
      <vt:lpstr>PowerPoint Presentation</vt:lpstr>
      <vt:lpstr>PowerPoint Presentation</vt:lpstr>
      <vt:lpstr>Missing incentive to optimise own consumption behind the meter in an EV</vt:lpstr>
      <vt:lpstr>Possible double energy tax for V2G charging </vt:lpstr>
      <vt:lpstr>No incentive for the roll-out of charging infrastructure with maximum charge capacity for Smart Charging</vt:lpstr>
      <vt:lpstr>Possible incentive for Charge Point Operator to block Smart Charging</vt:lpstr>
      <vt:lpstr>Who determines the use of the electric car for Smart Charging?</vt:lpstr>
      <vt:lpstr>Other countries</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Eric van Kaathoven</dc:creator>
  <cp:lastModifiedBy>Herwaarden, R. van (Rinske)</cp:lastModifiedBy>
  <cp:revision>151</cp:revision>
  <dcterms:created xsi:type="dcterms:W3CDTF">2013-09-30T08:35:30Z</dcterms:created>
  <dcterms:modified xsi:type="dcterms:W3CDTF">2017-12-19T12:38:56Z</dcterms:modified>
</cp:coreProperties>
</file>