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492" r:id="rId3"/>
    <p:sldId id="447" r:id="rId4"/>
    <p:sldId id="474" r:id="rId5"/>
    <p:sldId id="527" r:id="rId6"/>
    <p:sldId id="515" r:id="rId7"/>
    <p:sldId id="530" r:id="rId8"/>
    <p:sldId id="529" r:id="rId9"/>
    <p:sldId id="516" r:id="rId10"/>
    <p:sldId id="498" r:id="rId11"/>
    <p:sldId id="499" r:id="rId12"/>
    <p:sldId id="507" r:id="rId13"/>
    <p:sldId id="525" r:id="rId14"/>
    <p:sldId id="504" r:id="rId15"/>
    <p:sldId id="495" r:id="rId16"/>
    <p:sldId id="512" r:id="rId17"/>
    <p:sldId id="508" r:id="rId18"/>
    <p:sldId id="509" r:id="rId19"/>
    <p:sldId id="526" r:id="rId20"/>
    <p:sldId id="517" r:id="rId21"/>
    <p:sldId id="480" r:id="rId22"/>
    <p:sldId id="4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85946" autoAdjust="0"/>
  </p:normalViewPr>
  <p:slideViewPr>
    <p:cSldViewPr>
      <p:cViewPr varScale="1">
        <p:scale>
          <a:sx n="55" d="100"/>
          <a:sy n="55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1187-EC5F-1B47-A0E7-BAAD4192F1BC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87E9-0E89-4747-B883-5522AD4E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8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42BF-82BD-442A-B12E-B9BC173EF119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C3F3A-137C-4CA9-A369-8810384AF5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598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52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96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892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7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7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24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85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831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1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7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64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4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670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063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72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10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4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24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78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78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3F3A-137C-4CA9-A369-8810384AF5C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2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 noChangeAspect="1"/>
          </p:cNvSpPr>
          <p:nvPr>
            <p:ph type="ctrTitle"/>
          </p:nvPr>
        </p:nvSpPr>
        <p:spPr>
          <a:xfrm>
            <a:off x="1403648" y="1556792"/>
            <a:ext cx="6102080" cy="1677600"/>
          </a:xfrm>
          <a:noFill/>
        </p:spPr>
        <p:txBody>
          <a:bodyPr anchor="b">
            <a:noAutofit/>
          </a:bodyPr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6372200" y="260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2"/>
                </a:solidFill>
              </a:rPr>
              <a:t>Copernicus Institute of Sustainable Development</a:t>
            </a:r>
            <a:endParaRPr lang="nl-NL" sz="1200" b="1" dirty="0" smtClean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3233738"/>
            <a:ext cx="6102350" cy="627062"/>
          </a:xfrm>
        </p:spPr>
        <p:txBody>
          <a:bodyPr/>
          <a:lstStyle>
            <a:lvl2pPr marL="402336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0498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6408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6408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5628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5628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5628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5628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191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. geen boog geen na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54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158000"/>
          </a:xfrm>
        </p:spPr>
        <p:txBody>
          <a:bodyPr/>
          <a:lstStyle>
            <a:lvl1pPr marL="290513" indent="-290513">
              <a:buClr>
                <a:schemeClr val="bg2"/>
              </a:buClr>
              <a:buSzPct val="100000"/>
              <a:buFont typeface="Arial" charset="0"/>
              <a:buChar char="•"/>
              <a:tabLst/>
              <a:defRPr/>
            </a:lvl1pPr>
            <a:lvl2pPr marL="581025" indent="-266700">
              <a:buClr>
                <a:schemeClr val="bg2"/>
              </a:buClr>
              <a:tabLst/>
              <a:defRPr/>
            </a:lvl2pPr>
            <a:lvl3pPr marL="803275" indent="-222250">
              <a:buClr>
                <a:schemeClr val="bg2"/>
              </a:buClr>
              <a:tabLst/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144800"/>
            <a:ext cx="7488832" cy="540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904400"/>
            <a:ext cx="7488832" cy="4158000"/>
          </a:xfrm>
        </p:spPr>
        <p:txBody>
          <a:bodyPr/>
          <a:lstStyle>
            <a:lvl1pPr marL="231775" indent="-231775">
              <a:lnSpc>
                <a:spcPct val="120000"/>
              </a:lnSpc>
              <a:buClr>
                <a:schemeClr val="bg2"/>
              </a:buClr>
              <a:buFont typeface="Arial" charset="0"/>
              <a:buChar char="•"/>
              <a:tabLst/>
              <a:defRPr sz="2400"/>
            </a:lvl1pPr>
            <a:lvl2pPr marL="493713" indent="-222250">
              <a:lnSpc>
                <a:spcPct val="120000"/>
              </a:lnSpc>
              <a:buClr>
                <a:schemeClr val="bg2"/>
              </a:buClr>
              <a:buFont typeface="Wingdings" pitchFamily="2" charset="2"/>
              <a:buChar char="§"/>
              <a:tabLst/>
              <a:defRPr sz="2400"/>
            </a:lvl2pPr>
            <a:lvl3pPr marL="755650" indent="-261938">
              <a:lnSpc>
                <a:spcPct val="120000"/>
              </a:lnSpc>
              <a:tabLst/>
              <a:defRPr/>
            </a:lvl3pPr>
            <a:lvl4pPr marL="987425" indent="-231775">
              <a:lnSpc>
                <a:spcPct val="120000"/>
              </a:lnSpc>
              <a:tabLst/>
              <a:defRPr/>
            </a:lvl4pPr>
            <a:lvl5pPr marL="1208088" indent="-220663">
              <a:lnSpc>
                <a:spcPct val="120000"/>
              </a:lnSpc>
              <a:tabLst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zonder boo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44800"/>
            <a:ext cx="7124400" cy="540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1640" y="1789896"/>
            <a:ext cx="3657600" cy="46634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6056" y="1789896"/>
            <a:ext cx="3657600" cy="46634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000" y="1634446"/>
            <a:ext cx="7308000" cy="3672000"/>
          </a:xfrm>
        </p:spPr>
        <p:txBody>
          <a:bodyPr/>
          <a:lstStyle>
            <a:lvl1pPr marL="270000" indent="-270000">
              <a:lnSpc>
                <a:spcPct val="110000"/>
              </a:lnSpc>
              <a:buFont typeface="Verdana" pitchFamily="34" charset="0"/>
              <a:buChar char="•"/>
              <a:defRPr/>
            </a:lvl1pPr>
            <a:lvl2pPr marL="270000" indent="-270000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/>
            </a:lvl2pPr>
            <a:lvl3pPr marL="540000">
              <a:lnSpc>
                <a:spcPct val="110000"/>
              </a:lnSpc>
              <a:defRPr/>
            </a:lvl3pPr>
            <a:lvl4pPr marL="810000">
              <a:lnSpc>
                <a:spcPct val="110000"/>
              </a:lnSpc>
              <a:defRPr/>
            </a:lvl4pPr>
            <a:lvl5pPr marL="1080000"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5832475" y="61563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9B1F-5B1F-6F4B-B58F-757620D887FA}" type="datetime4">
              <a:rPr lang="nl-NL"/>
              <a:pPr>
                <a:defRPr/>
              </a:pPr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1193800" y="6267450"/>
            <a:ext cx="436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4C6E-FF05-F940-AC27-5C1562A8EF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7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1E73C9-0A3B-5044-9297-1BB34D06E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/>
          <a:lstStyle/>
          <a:p>
            <a:fld id="{BA80ADFB-6A5C-4BBE-BF99-0260409B417B}" type="datetime4">
              <a:rPr lang="nl-NL" smtClean="0"/>
              <a:pPr/>
              <a:t>16 maart 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9844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043608" y="1144800"/>
            <a:ext cx="7632848" cy="540000"/>
          </a:xfrm>
          <a:prstGeom prst="rect">
            <a:avLst/>
          </a:prstGeom>
        </p:spPr>
        <p:txBody>
          <a:bodyPr anchor="ctr">
            <a:noAutofit/>
          </a:bodyPr>
          <a:lstStyle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043608" y="1904400"/>
            <a:ext cx="7632848" cy="4158000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5184000" y="6516000"/>
            <a:ext cx="3959424" cy="342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Copernicus Institute of Sustainable Development</a:t>
            </a:r>
            <a:endParaRPr lang="nl-NL" sz="12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 flipH="1">
            <a:off x="0" y="6516000"/>
            <a:ext cx="1259632" cy="34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4C9D1B0-8D0F-B948-819E-2D8C3DDD6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  <p:sldLayoutId id="2147483667" r:id="rId6"/>
    <p:sldLayoutId id="2147483670" r:id="rId7"/>
    <p:sldLayoutId id="2147483671" r:id="rId8"/>
    <p:sldLayoutId id="2147483672" r:id="rId9"/>
    <p:sldLayoutId id="2147483673" r:id="rId10"/>
    <p:sldLayoutId id="2147483676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2800" b="1" i="0" kern="1200" baseline="0">
          <a:solidFill>
            <a:schemeClr val="tx2">
              <a:satMod val="130000"/>
            </a:schemeClr>
          </a:solidFill>
          <a:effectLst/>
          <a:latin typeface="Open Sans Extrabold" charset="0"/>
          <a:ea typeface="Open Sans Extrabold" charset="0"/>
          <a:cs typeface="Open Sans Extrabold" charset="0"/>
        </a:defRPr>
      </a:lvl1pPr>
      <a:extLst/>
    </p:titleStyle>
    <p:bodyStyle>
      <a:lvl1pPr marL="539496" indent="-457200" algn="l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itchFamily="34" charset="0"/>
        <a:buChar char="•"/>
        <a:defRPr kumimoji="0" sz="2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Tx/>
        <a:buSzPct val="70000"/>
        <a:buFont typeface="Wingdings" pitchFamily="2" charset="2"/>
        <a:buChar char="§"/>
        <a:defRPr kumimoji="0" sz="2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4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0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Tx/>
        <a:buFont typeface="Arial" pitchFamily="34" charset="0"/>
        <a:buChar char="•"/>
        <a:defRPr kumimoji="0" sz="20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12768" cy="100811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Analysis </a:t>
            </a:r>
            <a:r>
              <a:rPr lang="en-US" sz="2000" dirty="0"/>
              <a:t>of MV/LV-transformer load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under </a:t>
            </a:r>
            <a:r>
              <a:rPr lang="en-US" sz="2000" dirty="0"/>
              <a:t>several EV and PV penetration scenarios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165" y="3990532"/>
            <a:ext cx="706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M.K</a:t>
            </a:r>
            <a:r>
              <a:rPr lang="en-US" sz="1600" dirty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. (Marte) </a:t>
            </a:r>
            <a:r>
              <a:rPr lang="en-US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Gerritsma, MSc. (Utrecht University),</a:t>
            </a:r>
          </a:p>
          <a:p>
            <a:pPr algn="ctr"/>
            <a:r>
              <a:rPr lang="nl-NL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dr. T.A. (Tarek) </a:t>
            </a:r>
            <a:r>
              <a:rPr lang="nl-NL" sz="1600" dirty="0" err="1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AlSkaif</a:t>
            </a:r>
            <a:r>
              <a:rPr lang="nl-NL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 (Utrecht University), </a:t>
            </a:r>
          </a:p>
          <a:p>
            <a:pPr algn="ctr"/>
            <a:r>
              <a:rPr lang="nl-NL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H.A. (Henk) Fidder (Stedin), </a:t>
            </a:r>
          </a:p>
          <a:p>
            <a:pPr algn="ctr"/>
            <a:r>
              <a:rPr lang="nl-NL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dr. W.G.J.H.M. (Wilfried) van </a:t>
            </a:r>
            <a:r>
              <a:rPr lang="nl-NL" sz="1600" dirty="0" err="1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Sark</a:t>
            </a:r>
            <a:r>
              <a:rPr lang="nl-NL" sz="1600" dirty="0" smtClean="0">
                <a:solidFill>
                  <a:srgbClr val="000000"/>
                </a:solidFill>
                <a:latin typeface="Open Sans Light" charset="0"/>
                <a:ea typeface="Open Sans Light" charset="0"/>
                <a:cs typeface="Open Sans Light" charset="0"/>
              </a:rPr>
              <a:t> (Utrecht University)</a:t>
            </a:r>
            <a:endParaRPr lang="en-US" sz="1600" dirty="0">
              <a:solidFill>
                <a:srgbClr val="000000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315959"/>
            <a:ext cx="2699792" cy="20199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64219" y="2780928"/>
            <a:ext cx="6912768" cy="100811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 Extrabold" charset="0"/>
                <a:ea typeface="Open Sans Extrabold" charset="0"/>
                <a:cs typeface="Open Sans Extrabold" charset="0"/>
              </a:defRPr>
            </a:lvl1pPr>
            <a:extLst/>
          </a:lstStyle>
          <a:p>
            <a:r>
              <a:rPr lang="nl-NL" sz="2400" b="0" i="1" dirty="0" smtClean="0"/>
              <a:t>Flexibility of </a:t>
            </a:r>
            <a:r>
              <a:rPr lang="nl-NL" sz="2400" b="0" i="1" dirty="0" err="1" smtClean="0"/>
              <a:t>electric</a:t>
            </a:r>
            <a:r>
              <a:rPr lang="nl-NL" sz="2400" b="0" i="1" dirty="0" smtClean="0"/>
              <a:t> vehicle (EV) </a:t>
            </a:r>
            <a:r>
              <a:rPr lang="nl-NL" sz="2400" b="0" i="1" dirty="0" err="1" smtClean="0"/>
              <a:t>demand</a:t>
            </a:r>
            <a:r>
              <a:rPr lang="nl-NL" sz="2400" b="0" i="1" dirty="0" smtClean="0"/>
              <a:t> </a:t>
            </a:r>
          </a:p>
          <a:p>
            <a:r>
              <a:rPr lang="nl-NL" sz="2400" b="0" i="1" dirty="0" smtClean="0"/>
              <a:t>- </a:t>
            </a:r>
          </a:p>
          <a:p>
            <a:r>
              <a:rPr lang="nl-NL" sz="2400" b="0" i="1" dirty="0" smtClean="0"/>
              <a:t>a case </a:t>
            </a:r>
            <a:r>
              <a:rPr lang="nl-NL" sz="2400" b="0" i="1" dirty="0" err="1" smtClean="0"/>
              <a:t>study</a:t>
            </a:r>
            <a:endParaRPr lang="nl-NL" sz="2400" b="0" i="1" dirty="0" smtClean="0"/>
          </a:p>
        </p:txBody>
      </p:sp>
      <p:pic>
        <p:nvPicPr>
          <p:cNvPr id="1026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23" y="5085184"/>
            <a:ext cx="3679487" cy="10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" y="2402717"/>
            <a:ext cx="5115599" cy="3080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89" y="2436740"/>
            <a:ext cx="5115599" cy="3080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83" y="5622326"/>
            <a:ext cx="31899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b="1" dirty="0" smtClean="0"/>
              <a:t>15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BEV </a:t>
            </a:r>
            <a:r>
              <a:rPr lang="nl-NL" dirty="0" err="1" smtClean="0"/>
              <a:t>IDs</a:t>
            </a:r>
            <a:r>
              <a:rPr lang="nl-NL" dirty="0" smtClean="0"/>
              <a:t> in dataset</a:t>
            </a:r>
          </a:p>
          <a:p>
            <a:r>
              <a:rPr lang="nl-NL" dirty="0" err="1" smtClean="0"/>
              <a:t>freq</a:t>
            </a:r>
            <a:r>
              <a:rPr lang="nl-NL" baseline="-25000" dirty="0" err="1" smtClean="0"/>
              <a:t>av</a:t>
            </a:r>
            <a:r>
              <a:rPr lang="nl-NL" baseline="-25000" dirty="0" smtClean="0"/>
              <a:t> </a:t>
            </a:r>
            <a:r>
              <a:rPr lang="nl-NL" dirty="0" smtClean="0"/>
              <a:t>= 0.436 </a:t>
            </a:r>
            <a:r>
              <a:rPr lang="nl-NL" dirty="0" err="1" smtClean="0"/>
              <a:t>tr</a:t>
            </a:r>
            <a:r>
              <a:rPr lang="nl-NL" dirty="0" smtClean="0"/>
              <a:t>/(</a:t>
            </a:r>
            <a:r>
              <a:rPr lang="nl-NL" dirty="0" err="1" smtClean="0"/>
              <a:t>car.day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2951784" y="5256597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8916" y="5275025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1532" y="1896454"/>
            <a:ext cx="55371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/>
              <a:t>demand</a:t>
            </a:r>
            <a:r>
              <a:rPr lang="nl-NL" dirty="0"/>
              <a:t> profile of </a:t>
            </a:r>
            <a:r>
              <a:rPr lang="nl-NL" dirty="0" err="1"/>
              <a:t>groups</a:t>
            </a:r>
            <a:r>
              <a:rPr lang="nl-NL" dirty="0"/>
              <a:t> over a </a:t>
            </a:r>
            <a:r>
              <a:rPr lang="nl-NL" dirty="0" err="1"/>
              <a:t>day</a:t>
            </a:r>
            <a:endParaRPr lang="nl-NL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632848" cy="54000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data analysis </a:t>
            </a:r>
            <a:br>
              <a:rPr lang="nl-NL" dirty="0" smtClean="0"/>
            </a:br>
            <a:r>
              <a:rPr lang="nl-NL" i="1" dirty="0" smtClean="0"/>
              <a:t>Flexibility of EV </a:t>
            </a:r>
            <a:r>
              <a:rPr lang="nl-NL" i="1" dirty="0" err="1" smtClean="0"/>
              <a:t>demand</a:t>
            </a:r>
            <a:r>
              <a:rPr lang="nl-NL" i="1" dirty="0" smtClean="0"/>
              <a:t> – </a:t>
            </a:r>
            <a:r>
              <a:rPr lang="nl-NL" i="1" dirty="0" err="1" smtClean="0"/>
              <a:t>local</a:t>
            </a:r>
            <a:r>
              <a:rPr lang="nl-NL" i="1" dirty="0" smtClean="0"/>
              <a:t> </a:t>
            </a:r>
            <a:r>
              <a:rPr lang="nl-NL" i="1" dirty="0" err="1" smtClean="0"/>
              <a:t>cars</a:t>
            </a:r>
            <a:endParaRPr lang="nl-NL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27984" y="5622326"/>
            <a:ext cx="331180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b="1" dirty="0" smtClean="0"/>
              <a:t>53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PHEV </a:t>
            </a:r>
            <a:r>
              <a:rPr lang="nl-NL" dirty="0" err="1" smtClean="0"/>
              <a:t>IDs</a:t>
            </a:r>
            <a:r>
              <a:rPr lang="nl-NL" dirty="0" smtClean="0"/>
              <a:t> in dataset</a:t>
            </a:r>
          </a:p>
          <a:p>
            <a:r>
              <a:rPr lang="nl-NL" dirty="0" err="1" smtClean="0"/>
              <a:t>freq</a:t>
            </a:r>
            <a:r>
              <a:rPr lang="nl-NL" baseline="-25000" dirty="0" err="1" smtClean="0"/>
              <a:t>av</a:t>
            </a:r>
            <a:r>
              <a:rPr lang="nl-NL" baseline="-25000" dirty="0" smtClean="0"/>
              <a:t> </a:t>
            </a:r>
            <a:r>
              <a:rPr lang="nl-NL" dirty="0" smtClean="0"/>
              <a:t>= 0.354 </a:t>
            </a:r>
            <a:r>
              <a:rPr lang="nl-NL" dirty="0" err="1" smtClean="0"/>
              <a:t>tr</a:t>
            </a:r>
            <a:r>
              <a:rPr lang="nl-NL" dirty="0" smtClean="0"/>
              <a:t>/(</a:t>
            </a:r>
            <a:r>
              <a:rPr lang="nl-NL" dirty="0" err="1" smtClean="0"/>
              <a:t>car.day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2" name="Left Brace 1"/>
          <p:cNvSpPr/>
          <p:nvPr/>
        </p:nvSpPr>
        <p:spPr>
          <a:xfrm>
            <a:off x="2636741" y="2924944"/>
            <a:ext cx="639115" cy="136815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1407707" y="3213846"/>
            <a:ext cx="154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Flexibility </a:t>
            </a:r>
          </a:p>
          <a:p>
            <a:r>
              <a:rPr lang="nl-NL" dirty="0" smtClean="0"/>
              <a:t>&gt; 12 h</a:t>
            </a:r>
            <a:endParaRPr lang="nl-NL" dirty="0"/>
          </a:p>
        </p:txBody>
      </p:sp>
      <p:sp>
        <p:nvSpPr>
          <p:cNvPr id="18" name="Right Arrow 17"/>
          <p:cNvSpPr/>
          <p:nvPr/>
        </p:nvSpPr>
        <p:spPr>
          <a:xfrm rot="7722286">
            <a:off x="3402748" y="2546549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 rot="7722286">
            <a:off x="7299263" y="262347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 rot="7722286">
            <a:off x="5640770" y="3495583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" y="2402718"/>
            <a:ext cx="5115599" cy="3080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69" y="2402718"/>
            <a:ext cx="5115599" cy="30804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7383" y="5622326"/>
            <a:ext cx="32524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 smtClean="0"/>
              <a:t>152 </a:t>
            </a:r>
            <a:r>
              <a:rPr lang="nl-NL" dirty="0" err="1" smtClean="0"/>
              <a:t>visiting</a:t>
            </a:r>
            <a:r>
              <a:rPr lang="nl-NL" dirty="0" smtClean="0"/>
              <a:t> </a:t>
            </a:r>
            <a:r>
              <a:rPr lang="nl-NL" dirty="0" err="1" smtClean="0"/>
              <a:t>BEVs</a:t>
            </a:r>
            <a:r>
              <a:rPr lang="nl-NL" dirty="0" smtClean="0"/>
              <a:t> in dataset</a:t>
            </a:r>
          </a:p>
          <a:p>
            <a:r>
              <a:rPr lang="nl-NL" dirty="0" err="1" smtClean="0"/>
              <a:t>freq</a:t>
            </a:r>
            <a:r>
              <a:rPr lang="nl-NL" baseline="-25000" dirty="0" err="1" smtClean="0"/>
              <a:t>av</a:t>
            </a:r>
            <a:r>
              <a:rPr lang="nl-NL" baseline="-25000" dirty="0" smtClean="0"/>
              <a:t> </a:t>
            </a:r>
            <a:r>
              <a:rPr lang="nl-NL" dirty="0" smtClean="0"/>
              <a:t>= 0.017 </a:t>
            </a:r>
            <a:r>
              <a:rPr lang="nl-NL" dirty="0" err="1" smtClean="0"/>
              <a:t>tr</a:t>
            </a:r>
            <a:r>
              <a:rPr lang="nl-NL" dirty="0" smtClean="0"/>
              <a:t>/(</a:t>
            </a:r>
            <a:r>
              <a:rPr lang="nl-NL" dirty="0" err="1" smtClean="0"/>
              <a:t>car.day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5622326"/>
            <a:ext cx="37638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 smtClean="0"/>
              <a:t>487 </a:t>
            </a:r>
            <a:r>
              <a:rPr lang="nl-NL" dirty="0" err="1" smtClean="0"/>
              <a:t>visiting</a:t>
            </a:r>
            <a:r>
              <a:rPr lang="nl-NL" dirty="0" smtClean="0"/>
              <a:t> PHEV </a:t>
            </a:r>
            <a:r>
              <a:rPr lang="nl-NL" dirty="0" err="1" smtClean="0"/>
              <a:t>IDs</a:t>
            </a:r>
            <a:r>
              <a:rPr lang="nl-NL" dirty="0" smtClean="0"/>
              <a:t> in dataset</a:t>
            </a:r>
          </a:p>
          <a:p>
            <a:r>
              <a:rPr lang="nl-NL" dirty="0" err="1" smtClean="0"/>
              <a:t>freq</a:t>
            </a:r>
            <a:r>
              <a:rPr lang="nl-NL" baseline="-25000" dirty="0" err="1" smtClean="0"/>
              <a:t>av</a:t>
            </a:r>
            <a:r>
              <a:rPr lang="nl-NL" baseline="-25000" dirty="0" smtClean="0"/>
              <a:t> </a:t>
            </a:r>
            <a:r>
              <a:rPr lang="nl-NL" dirty="0" smtClean="0"/>
              <a:t>= 0.014 </a:t>
            </a:r>
            <a:r>
              <a:rPr lang="nl-NL" dirty="0" err="1" smtClean="0"/>
              <a:t>tr</a:t>
            </a:r>
            <a:r>
              <a:rPr lang="nl-NL" dirty="0" smtClean="0"/>
              <a:t>/(</a:t>
            </a:r>
            <a:r>
              <a:rPr lang="nl-NL" dirty="0" err="1" smtClean="0"/>
              <a:t>car.day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632848" cy="540000"/>
          </a:xfrm>
        </p:spPr>
        <p:txBody>
          <a:bodyPr/>
          <a:lstStyle/>
          <a:p>
            <a:r>
              <a:rPr lang="nl-NL" i="1" dirty="0" smtClean="0"/>
              <a:t>Flexibility of EV </a:t>
            </a:r>
            <a:r>
              <a:rPr lang="nl-NL" i="1" dirty="0" err="1" smtClean="0"/>
              <a:t>demand</a:t>
            </a:r>
            <a:r>
              <a:rPr lang="nl-NL" i="1" dirty="0" smtClean="0"/>
              <a:t> – </a:t>
            </a:r>
            <a:r>
              <a:rPr lang="nl-NL" i="1" dirty="0" err="1" smtClean="0"/>
              <a:t>visiting</a:t>
            </a:r>
            <a:r>
              <a:rPr lang="nl-NL" i="1" dirty="0" smtClean="0"/>
              <a:t> </a:t>
            </a:r>
            <a:r>
              <a:rPr lang="nl-NL" i="1" dirty="0" err="1" smtClean="0"/>
              <a:t>cars</a:t>
            </a:r>
            <a:endParaRPr lang="nl-NL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2951784" y="5256597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8916" y="5275025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1532" y="1905759"/>
            <a:ext cx="69365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 smtClean="0"/>
              <a:t>aggregated</a:t>
            </a:r>
            <a:r>
              <a:rPr lang="nl-NL" dirty="0" smtClean="0"/>
              <a:t> </a:t>
            </a:r>
            <a:r>
              <a:rPr lang="nl-NL" dirty="0" err="1" smtClean="0"/>
              <a:t>demand</a:t>
            </a:r>
            <a:r>
              <a:rPr lang="nl-NL" dirty="0" smtClean="0"/>
              <a:t> </a:t>
            </a:r>
            <a:r>
              <a:rPr lang="nl-NL" dirty="0"/>
              <a:t>profile of </a:t>
            </a:r>
            <a:r>
              <a:rPr lang="nl-NL" dirty="0" err="1"/>
              <a:t>groups</a:t>
            </a:r>
            <a:r>
              <a:rPr lang="nl-NL" dirty="0"/>
              <a:t> over a </a:t>
            </a:r>
            <a:r>
              <a:rPr lang="nl-NL" dirty="0" err="1"/>
              <a:t>day</a:t>
            </a:r>
            <a:endParaRPr lang="nl-NL" dirty="0"/>
          </a:p>
        </p:txBody>
      </p:sp>
      <p:pic>
        <p:nvPicPr>
          <p:cNvPr id="20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308000" cy="1350180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Flexibility </a:t>
            </a:r>
            <a:r>
              <a:rPr lang="nl-NL" i="1" dirty="0"/>
              <a:t>of EV </a:t>
            </a:r>
            <a:r>
              <a:rPr lang="nl-NL" i="1" dirty="0" err="1"/>
              <a:t>demand</a:t>
            </a:r>
            <a:r>
              <a:rPr lang="nl-NL" i="1" dirty="0"/>
              <a:t> – </a:t>
            </a:r>
            <a:r>
              <a:rPr lang="nl-NL" i="1" dirty="0" err="1" smtClean="0"/>
              <a:t>all</a:t>
            </a:r>
            <a:r>
              <a:rPr lang="nl-NL" i="1" dirty="0" smtClean="0"/>
              <a:t> </a:t>
            </a:r>
            <a:r>
              <a:rPr lang="nl-NL" i="1" dirty="0" err="1"/>
              <a:t>cars</a:t>
            </a:r>
            <a:r>
              <a:rPr lang="nl-NL" i="1" dirty="0"/>
              <a:t/>
            </a:r>
            <a:br>
              <a:rPr lang="nl-NL" i="1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78" y="2132856"/>
            <a:ext cx="6073983" cy="3657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532" y="1855857"/>
            <a:ext cx="52662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/>
              <a:t>demand</a:t>
            </a:r>
            <a:r>
              <a:rPr lang="nl-NL" dirty="0"/>
              <a:t> profile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cars</a:t>
            </a:r>
            <a:r>
              <a:rPr lang="nl-NL" dirty="0" smtClean="0"/>
              <a:t> over </a:t>
            </a:r>
            <a:r>
              <a:rPr lang="nl-NL" dirty="0"/>
              <a:t>a </a:t>
            </a:r>
            <a:r>
              <a:rPr lang="nl-NL" dirty="0" err="1"/>
              <a:t>day</a:t>
            </a:r>
            <a:endParaRPr lang="nl-NL" dirty="0"/>
          </a:p>
        </p:txBody>
      </p:sp>
      <p:sp>
        <p:nvSpPr>
          <p:cNvPr id="3" name="Oval 2"/>
          <p:cNvSpPr/>
          <p:nvPr/>
        </p:nvSpPr>
        <p:spPr>
          <a:xfrm>
            <a:off x="1763688" y="2409966"/>
            <a:ext cx="452699" cy="44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5330714" y="5636575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pic>
        <p:nvPicPr>
          <p:cNvPr id="12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308000" cy="1350180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Flexibility </a:t>
            </a:r>
            <a:r>
              <a:rPr lang="nl-NL" i="1" dirty="0"/>
              <a:t>of EV </a:t>
            </a:r>
            <a:r>
              <a:rPr lang="nl-NL" i="1" dirty="0" err="1"/>
              <a:t>demand</a:t>
            </a:r>
            <a:r>
              <a:rPr lang="nl-NL" i="1" dirty="0"/>
              <a:t> – </a:t>
            </a:r>
            <a:r>
              <a:rPr lang="nl-NL" i="1" dirty="0" err="1" smtClean="0"/>
              <a:t>all</a:t>
            </a:r>
            <a:r>
              <a:rPr lang="nl-NL" i="1" dirty="0" smtClean="0"/>
              <a:t> </a:t>
            </a:r>
            <a:r>
              <a:rPr lang="nl-NL" i="1" dirty="0" err="1"/>
              <a:t>cars</a:t>
            </a:r>
            <a:r>
              <a:rPr lang="nl-NL" i="1" dirty="0"/>
              <a:t/>
            </a:r>
            <a:br>
              <a:rPr lang="nl-NL" i="1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532" y="1855857"/>
            <a:ext cx="500919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Maximum EV peak </a:t>
            </a:r>
            <a:r>
              <a:rPr lang="nl-NL" dirty="0" err="1" smtClean="0"/>
              <a:t>day</a:t>
            </a:r>
            <a:r>
              <a:rPr lang="nl-NL" dirty="0" smtClean="0"/>
              <a:t> in </a:t>
            </a:r>
            <a:r>
              <a:rPr lang="nl-NL" dirty="0" err="1" smtClean="0"/>
              <a:t>analysed</a:t>
            </a:r>
            <a:r>
              <a:rPr lang="nl-NL" dirty="0" smtClean="0"/>
              <a:t>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Aggregation</a:t>
            </a:r>
            <a:r>
              <a:rPr lang="nl-NL" dirty="0" smtClean="0"/>
              <a:t> of 22 </a:t>
            </a:r>
            <a:r>
              <a:rPr lang="nl-NL" dirty="0" err="1" smtClean="0"/>
              <a:t>charging</a:t>
            </a:r>
            <a:r>
              <a:rPr lang="nl-NL" dirty="0" smtClean="0"/>
              <a:t> stations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03648" y="2482243"/>
            <a:ext cx="6073983" cy="3611053"/>
            <a:chOff x="1403648" y="2482243"/>
            <a:chExt cx="6073983" cy="36110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2482243"/>
              <a:ext cx="6073983" cy="36110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03648" y="5460024"/>
              <a:ext cx="254343" cy="633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Oval 13"/>
          <p:cNvSpPr/>
          <p:nvPr/>
        </p:nvSpPr>
        <p:spPr>
          <a:xfrm>
            <a:off x="1554182" y="2986030"/>
            <a:ext cx="452699" cy="442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4860032" y="5862816"/>
            <a:ext cx="997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00" i="1" dirty="0" err="1" smtClean="0"/>
              <a:t>hour</a:t>
            </a:r>
            <a:r>
              <a:rPr lang="nl-NL" sz="1000" i="1" dirty="0" smtClean="0"/>
              <a:t> of </a:t>
            </a:r>
            <a:r>
              <a:rPr lang="nl-NL" sz="1000" i="1" dirty="0" err="1" smtClean="0"/>
              <a:t>the</a:t>
            </a:r>
            <a:r>
              <a:rPr lang="nl-NL" sz="1000" i="1" dirty="0" smtClean="0"/>
              <a:t> </a:t>
            </a:r>
            <a:r>
              <a:rPr lang="nl-NL" sz="1000" i="1" dirty="0" err="1" smtClean="0"/>
              <a:t>day</a:t>
            </a:r>
            <a:endParaRPr lang="nl-NL" sz="1000" i="1" dirty="0"/>
          </a:p>
        </p:txBody>
      </p:sp>
      <p:pic>
        <p:nvPicPr>
          <p:cNvPr id="13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simulation</a:t>
            </a:r>
            <a:r>
              <a:rPr lang="nl-NL" dirty="0" smtClean="0"/>
              <a:t> (350 HH area)</a:t>
            </a:r>
            <a:br>
              <a:rPr lang="nl-NL" dirty="0" smtClean="0"/>
            </a:br>
            <a:r>
              <a:rPr lang="nl-NL" i="1" dirty="0" err="1" smtClean="0"/>
              <a:t>Scenarios</a:t>
            </a:r>
            <a:r>
              <a:rPr lang="nl-NL" i="1" dirty="0" smtClean="0"/>
              <a:t> EV </a:t>
            </a:r>
            <a:r>
              <a:rPr lang="nl-NL" i="1" dirty="0" err="1" smtClean="0"/>
              <a:t>simulation</a:t>
            </a:r>
            <a:endParaRPr lang="nl-NL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4" y="2022232"/>
            <a:ext cx="5844556" cy="30963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2952328" cy="1913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522920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Simulation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of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the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impact of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uncontrolled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charging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on </a:t>
            </a:r>
            <a:r>
              <a:rPr lang="nl-NL" sz="2000" b="1" dirty="0" err="1">
                <a:latin typeface="Open Sans Light" charset="0"/>
                <a:ea typeface="Open Sans Light" charset="0"/>
                <a:cs typeface="Open Sans Light" charset="0"/>
              </a:rPr>
              <a:t>one</a:t>
            </a:r>
            <a:r>
              <a:rPr lang="nl-NL" sz="2000" b="1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b="1" dirty="0" err="1">
                <a:latin typeface="Open Sans Light" charset="0"/>
                <a:ea typeface="Open Sans Light" charset="0"/>
                <a:cs typeface="Open Sans Light" charset="0"/>
              </a:rPr>
              <a:t>transformer</a:t>
            </a:r>
            <a:r>
              <a:rPr lang="nl-NL" sz="2000" b="1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b="1" dirty="0" smtClean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(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350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connected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households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, red 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Transformer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limit: 400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Baseload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kept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constant</a:t>
            </a:r>
            <a:endParaRPr lang="nl-NL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0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1026" name="Picture 2" descr="https://documents.lucidchart.com/documents/f8e5e04e-0968-410f-9336-5edd02fcba6b/pages/0_0?a=584&amp;x=-1&amp;y=20&amp;w=902&amp;h=440&amp;store=1&amp;accept=image%2F*&amp;auth=LCA%201aea9ea3e9ffc92bacf19d976c4fcfa8de8b0e2c-ts%3D1515597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24" y="1628760"/>
            <a:ext cx="9403001" cy="45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540000"/>
          </a:xfrm>
        </p:spPr>
        <p:txBody>
          <a:bodyPr/>
          <a:lstStyle/>
          <a:p>
            <a:r>
              <a:rPr lang="en-GB" i="1" dirty="0" smtClean="0"/>
              <a:t>Simulation of transactions</a:t>
            </a:r>
            <a:endParaRPr lang="nl-NL" sz="2000" i="1" dirty="0"/>
          </a:p>
        </p:txBody>
      </p:sp>
      <p:pic>
        <p:nvPicPr>
          <p:cNvPr id="8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36C48C-F87C-4E4B-81EF-5027B17D1F61}" type="slidenum">
              <a:rPr lang="nl-NL" smtClean="0"/>
              <a:pPr algn="ctr"/>
              <a:t>16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84" y="185273"/>
            <a:ext cx="1620216" cy="465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5" y="3440"/>
            <a:ext cx="985614" cy="64777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23" y="2428875"/>
            <a:ext cx="4221903" cy="2890838"/>
          </a:xfrm>
        </p:spPr>
      </p:pic>
      <p:pic>
        <p:nvPicPr>
          <p:cNvPr id="10" name="Picture 2" descr="https://documents.lucidchart.com/documents/f8e5e04e-0968-410f-9336-5edd02fcba6b/pages/0_0?a=584&amp;x=-1&amp;y=20&amp;w=902&amp;h=440&amp;store=1&amp;accept=image%2F*&amp;auth=LCA%201aea9ea3e9ffc92bacf19d976c4fcfa8de8b0e2c-ts%3D15155979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24" y="1628760"/>
            <a:ext cx="9403001" cy="45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4340" y="1773482"/>
            <a:ext cx="3223899" cy="2569484"/>
            <a:chOff x="74340" y="1773482"/>
            <a:chExt cx="3223899" cy="2569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0" y="1773482"/>
              <a:ext cx="3223899" cy="2207480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 rot="20176843">
              <a:off x="1355647" y="3606511"/>
              <a:ext cx="360163" cy="7364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53044" y="1773482"/>
            <a:ext cx="3308412" cy="2612369"/>
            <a:chOff x="3253044" y="1773482"/>
            <a:chExt cx="3308412" cy="26123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56" y="1773482"/>
              <a:ext cx="3069600" cy="2101828"/>
            </a:xfrm>
            <a:prstGeom prst="rect">
              <a:avLst/>
            </a:prstGeom>
          </p:spPr>
        </p:pic>
        <p:sp>
          <p:nvSpPr>
            <p:cNvPr id="14" name="Down Arrow 13"/>
            <p:cNvSpPr/>
            <p:nvPr/>
          </p:nvSpPr>
          <p:spPr>
            <a:xfrm rot="2525845">
              <a:off x="3253044" y="3332937"/>
              <a:ext cx="400574" cy="10529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827584" y="1052736"/>
            <a:ext cx="7488832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i="0" kern="1200" baseline="0">
                <a:solidFill>
                  <a:schemeClr val="tx2">
                    <a:satMod val="130000"/>
                  </a:schemeClr>
                </a:solidFill>
                <a:effectLst/>
                <a:latin typeface="Open Sans Extrabold" charset="0"/>
                <a:ea typeface="Open Sans Extrabold" charset="0"/>
                <a:cs typeface="Open Sans Extrabold" charset="0"/>
              </a:defRPr>
            </a:lvl1pPr>
            <a:extLst/>
          </a:lstStyle>
          <a:p>
            <a:r>
              <a:rPr lang="en-GB" i="1" smtClean="0"/>
              <a:t>Simulation of transactions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014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554036"/>
            <a:ext cx="1524277" cy="8993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6512" y="2292213"/>
            <a:ext cx="5131902" cy="3297027"/>
            <a:chOff x="362673" y="864559"/>
            <a:chExt cx="4240399" cy="27242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14" y="864559"/>
              <a:ext cx="4211958" cy="272427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62673" y="1196752"/>
              <a:ext cx="452699" cy="4429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40" y="1299886"/>
              <a:ext cx="873755" cy="165917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3929" y="2292214"/>
            <a:ext cx="5163197" cy="3297026"/>
            <a:chOff x="4598942" y="3606625"/>
            <a:chExt cx="4366254" cy="27881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42" y="3606625"/>
              <a:ext cx="4366254" cy="278812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625198" y="3991209"/>
              <a:ext cx="452699" cy="4429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08" y="4077072"/>
              <a:ext cx="845238" cy="1656184"/>
            </a:xfrm>
            <a:prstGeom prst="rect">
              <a:avLst/>
            </a:prstGeom>
          </p:spPr>
        </p:pic>
      </p:grpSp>
      <p:pic>
        <p:nvPicPr>
          <p:cNvPr id="18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43608" y="1144800"/>
            <a:ext cx="7632848" cy="54000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simulation</a:t>
            </a:r>
            <a:r>
              <a:rPr lang="nl-NL" dirty="0" smtClean="0"/>
              <a:t> (350 HH area)</a:t>
            </a:r>
            <a:br>
              <a:rPr lang="nl-NL" dirty="0" smtClean="0"/>
            </a:br>
            <a:r>
              <a:rPr lang="nl-NL" i="1" dirty="0" smtClean="0"/>
              <a:t>Impact </a:t>
            </a:r>
            <a:r>
              <a:rPr lang="nl-NL" i="1" dirty="0" err="1" smtClean="0"/>
              <a:t>and</a:t>
            </a:r>
            <a:r>
              <a:rPr lang="nl-NL" i="1" dirty="0" smtClean="0"/>
              <a:t> flexibility EV </a:t>
            </a:r>
            <a:r>
              <a:rPr lang="nl-NL" i="1" dirty="0" err="1" smtClean="0"/>
              <a:t>simulation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7373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Transformer</a:t>
            </a:r>
            <a:r>
              <a:rPr lang="nl-NL" i="1" dirty="0" smtClean="0"/>
              <a:t> load </a:t>
            </a:r>
            <a:r>
              <a:rPr lang="nl-NL" i="1" dirty="0" err="1" smtClean="0"/>
              <a:t>duration</a:t>
            </a:r>
            <a:r>
              <a:rPr lang="nl-NL" i="1" dirty="0"/>
              <a:t> </a:t>
            </a:r>
            <a:r>
              <a:rPr lang="nl-NL" i="1" dirty="0" smtClean="0"/>
              <a:t>curves</a:t>
            </a:r>
            <a:endParaRPr lang="nl-NL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95" y="73887"/>
            <a:ext cx="1779517" cy="511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1532" y="1628760"/>
            <a:ext cx="6751848" cy="8925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No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congestion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 in ‘2017’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and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 ‘2025‘ </a:t>
            </a:r>
            <a:r>
              <a:rPr lang="nl-NL" sz="2000" dirty="0" err="1" smtClean="0">
                <a:latin typeface="Open Sans Light" charset="0"/>
                <a:ea typeface="Open Sans Light" charset="0"/>
                <a:cs typeface="Open Sans Light" charset="0"/>
              </a:rPr>
              <a:t>scenarios</a:t>
            </a:r>
            <a:endParaRPr lang="nl-NL" sz="20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&gt; 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20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hours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of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congestion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in ‘2050’ scenario in December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5475"/>
            <a:ext cx="8230384" cy="389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1"/>
          <a:stretch/>
        </p:blipFill>
        <p:spPr>
          <a:xfrm>
            <a:off x="2432724" y="2564904"/>
            <a:ext cx="2841432" cy="1764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13716" y="2894001"/>
            <a:ext cx="360040" cy="2013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1673756" y="3447284"/>
            <a:ext cx="758968" cy="236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92456" y="2852935"/>
            <a:ext cx="684000" cy="830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7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Transformer</a:t>
            </a:r>
            <a:r>
              <a:rPr lang="nl-NL" i="1" dirty="0" smtClean="0"/>
              <a:t> load</a:t>
            </a:r>
            <a:endParaRPr lang="nl-NL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95" y="73887"/>
            <a:ext cx="1779517" cy="511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1532" y="1628760"/>
            <a:ext cx="42511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‘2050’ scenario, </a:t>
            </a:r>
            <a:r>
              <a:rPr lang="nl-NL" sz="2000" dirty="0" smtClean="0">
                <a:latin typeface="Open Sans Light" charset="0"/>
                <a:ea typeface="Open Sans Light" charset="0"/>
                <a:cs typeface="Open Sans Light" charset="0"/>
              </a:rPr>
              <a:t>week in December</a:t>
            </a:r>
            <a:endParaRPr lang="nl-NL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14" y="2276872"/>
            <a:ext cx="6736662" cy="3994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5445223"/>
            <a:ext cx="5184576" cy="826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412253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Monday</a:t>
            </a:r>
            <a:endParaRPr lang="nl-NL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748567" y="5412253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Tuesday</a:t>
            </a:r>
            <a:endParaRPr lang="nl-NL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442923" y="5373216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Wednesday</a:t>
            </a:r>
            <a:endParaRPr lang="nl-NL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126144" y="5412253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Thursday</a:t>
            </a:r>
            <a:endParaRPr lang="nl-NL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827568" y="5412253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smtClean="0"/>
              <a:t>Friday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0350" y="5373216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Saturday</a:t>
            </a:r>
            <a:endParaRPr lang="nl-NL" sz="12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5373216"/>
            <a:ext cx="369332" cy="108012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nl-NL" sz="1200" dirty="0" err="1" smtClean="0"/>
              <a:t>Sunday</a:t>
            </a:r>
            <a:endParaRPr lang="nl-NL" sz="1200" dirty="0" smtClean="0"/>
          </a:p>
        </p:txBody>
      </p:sp>
    </p:spTree>
    <p:extLst>
      <p:ext uri="{BB962C8B-B14F-4D97-AF65-F5344CB8AC3E}">
        <p14:creationId xmlns:p14="http://schemas.microsoft.com/office/powerpoint/2010/main" val="21417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18652"/>
            <a:ext cx="7812360" cy="910753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308000" cy="4950660"/>
          </a:xfrm>
        </p:spPr>
        <p:txBody>
          <a:bodyPr/>
          <a:lstStyle/>
          <a:p>
            <a:pPr marL="82296" indent="0">
              <a:buNone/>
            </a:pPr>
            <a:r>
              <a:rPr lang="nl-NL" sz="1600" b="1" dirty="0" err="1" smtClean="0"/>
              <a:t>Introduction</a:t>
            </a:r>
            <a:endParaRPr lang="nl-NL" sz="1600" b="1" dirty="0"/>
          </a:p>
          <a:p>
            <a:pPr lvl="1"/>
            <a:r>
              <a:rPr lang="nl-NL" sz="1600" dirty="0" smtClean="0"/>
              <a:t>Concept </a:t>
            </a:r>
            <a:r>
              <a:rPr lang="nl-NL" sz="1600" dirty="0"/>
              <a:t>of smart </a:t>
            </a:r>
            <a:r>
              <a:rPr lang="nl-NL" sz="1600" dirty="0" err="1" smtClean="0"/>
              <a:t>charging</a:t>
            </a:r>
            <a:endParaRPr lang="nl-NL" sz="1600" dirty="0" smtClean="0"/>
          </a:p>
          <a:p>
            <a:pPr lvl="1"/>
            <a:r>
              <a:rPr lang="nl-NL" sz="1600" dirty="0" err="1" smtClean="0"/>
              <a:t>Study</a:t>
            </a:r>
            <a:r>
              <a:rPr lang="nl-NL" sz="1600" dirty="0" smtClean="0"/>
              <a:t> </a:t>
            </a:r>
            <a:r>
              <a:rPr lang="nl-NL" sz="1600" dirty="0"/>
              <a:t>design</a:t>
            </a:r>
          </a:p>
          <a:p>
            <a:pPr marL="82296" indent="0">
              <a:buNone/>
            </a:pPr>
            <a:endParaRPr lang="nl-NL" sz="1600" b="1" dirty="0" smtClean="0"/>
          </a:p>
          <a:p>
            <a:pPr marL="82296" indent="0">
              <a:buNone/>
            </a:pPr>
            <a:r>
              <a:rPr lang="nl-NL" sz="1600" b="1" dirty="0" smtClean="0"/>
              <a:t>Part 1: Data Analysis</a:t>
            </a:r>
          </a:p>
          <a:p>
            <a:pPr lvl="1"/>
            <a:r>
              <a:rPr lang="nl-NL" sz="1600" dirty="0" err="1" smtClean="0"/>
              <a:t>Methods</a:t>
            </a:r>
            <a:endParaRPr lang="nl-NL" sz="1600" dirty="0" smtClean="0"/>
          </a:p>
          <a:p>
            <a:pPr lvl="1"/>
            <a:r>
              <a:rPr lang="nl-NL" sz="1600" dirty="0" err="1" smtClean="0"/>
              <a:t>Results</a:t>
            </a:r>
            <a:endParaRPr lang="nl-NL" sz="1600" dirty="0" smtClean="0"/>
          </a:p>
          <a:p>
            <a:pPr marL="82296" indent="0">
              <a:buNone/>
            </a:pPr>
            <a:r>
              <a:rPr lang="nl-NL" sz="1600" b="1" dirty="0" smtClean="0"/>
              <a:t>Part 2: </a:t>
            </a:r>
            <a:r>
              <a:rPr lang="nl-NL" sz="1600" b="1" dirty="0" err="1" smtClean="0"/>
              <a:t>Simulation</a:t>
            </a:r>
            <a:endParaRPr lang="nl-NL" sz="1600" b="1" dirty="0" smtClean="0"/>
          </a:p>
          <a:p>
            <a:pPr lvl="1"/>
            <a:r>
              <a:rPr lang="nl-NL" sz="1600" dirty="0" err="1" smtClean="0"/>
              <a:t>Methods</a:t>
            </a:r>
            <a:r>
              <a:rPr lang="nl-NL" sz="1600" dirty="0" smtClean="0"/>
              <a:t> </a:t>
            </a:r>
          </a:p>
          <a:p>
            <a:pPr lvl="1"/>
            <a:r>
              <a:rPr lang="nl-NL" sz="1600" dirty="0" err="1" smtClean="0"/>
              <a:t>Results</a:t>
            </a:r>
            <a:endParaRPr lang="nl-NL" sz="1600" dirty="0"/>
          </a:p>
          <a:p>
            <a:pPr marL="82296" indent="0">
              <a:buNone/>
            </a:pPr>
            <a:endParaRPr lang="nl-NL" sz="1600" b="1" dirty="0" smtClean="0"/>
          </a:p>
          <a:p>
            <a:pPr marL="82296" indent="0">
              <a:buNone/>
            </a:pPr>
            <a:r>
              <a:rPr lang="nl-NL" sz="1600" b="1" dirty="0" err="1" smtClean="0"/>
              <a:t>Conclusion</a:t>
            </a:r>
            <a:endParaRPr lang="nl-NL" sz="1600" b="1" dirty="0" smtClean="0"/>
          </a:p>
          <a:p>
            <a:endParaRPr lang="nl-NL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7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Transformer</a:t>
            </a:r>
            <a:r>
              <a:rPr lang="nl-NL" i="1" dirty="0"/>
              <a:t> load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95" y="73887"/>
            <a:ext cx="1779517" cy="511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1532" y="1628760"/>
            <a:ext cx="74635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Day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with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maximum peak in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simulated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nl-NL" sz="2000" dirty="0" err="1">
                <a:latin typeface="Open Sans Light" charset="0"/>
                <a:ea typeface="Open Sans Light" charset="0"/>
                <a:cs typeface="Open Sans Light" charset="0"/>
              </a:rPr>
              <a:t>month</a:t>
            </a:r>
            <a:r>
              <a:rPr lang="nl-NL" sz="2000" dirty="0">
                <a:latin typeface="Open Sans Light" charset="0"/>
                <a:ea typeface="Open Sans Light" charset="0"/>
                <a:cs typeface="Open Sans Light" charset="0"/>
              </a:rPr>
              <a:t> December, ‘2050’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35" y="2350589"/>
            <a:ext cx="6841688" cy="38963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6049" y="5558928"/>
            <a:ext cx="5180207" cy="894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464743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5464743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5445224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5535" y="5464743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5464743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5445224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1372" y="5445224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144" y="5464743"/>
            <a:ext cx="478393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nl-NL" sz="1200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09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Conclusion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9D1B0-8D0F-B948-819E-2D8C3DDD680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776864" cy="4158000"/>
          </a:xfrm>
        </p:spPr>
        <p:txBody>
          <a:bodyPr/>
          <a:lstStyle/>
          <a:p>
            <a:r>
              <a:rPr lang="nl-NL" sz="2000" dirty="0" smtClean="0"/>
              <a:t>EV </a:t>
            </a:r>
            <a:r>
              <a:rPr lang="nl-NL" sz="2000" dirty="0" err="1" smtClean="0"/>
              <a:t>uncontrolled</a:t>
            </a:r>
            <a:r>
              <a:rPr lang="nl-NL" sz="2000" dirty="0" smtClean="0"/>
              <a:t> in </a:t>
            </a:r>
            <a:r>
              <a:rPr lang="nl-NL" sz="2000" dirty="0" err="1" smtClean="0"/>
              <a:t>residential</a:t>
            </a:r>
            <a:r>
              <a:rPr lang="nl-NL" sz="2000" dirty="0" smtClean="0"/>
              <a:t> </a:t>
            </a:r>
            <a:r>
              <a:rPr lang="nl-NL" sz="2000" dirty="0" err="1" smtClean="0"/>
              <a:t>networks</a:t>
            </a:r>
            <a:r>
              <a:rPr lang="nl-NL" sz="2000" dirty="0" smtClean="0"/>
              <a:t> is </a:t>
            </a:r>
            <a:r>
              <a:rPr lang="nl-NL" sz="2000" dirty="0" err="1" smtClean="0"/>
              <a:t>expected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cause</a:t>
            </a:r>
            <a:r>
              <a:rPr lang="nl-NL" sz="2000" dirty="0" smtClean="0"/>
              <a:t> </a:t>
            </a:r>
            <a:r>
              <a:rPr lang="nl-NL" sz="2000" dirty="0" err="1" smtClean="0"/>
              <a:t>congestion</a:t>
            </a:r>
            <a:r>
              <a:rPr lang="nl-NL" sz="2000" dirty="0" smtClean="0"/>
              <a:t> (</a:t>
            </a:r>
            <a:r>
              <a:rPr lang="nl-NL" sz="2000" dirty="0" err="1" smtClean="0"/>
              <a:t>for</a:t>
            </a:r>
            <a:r>
              <a:rPr lang="nl-NL" sz="2000" dirty="0" smtClean="0"/>
              <a:t> ≥ 63 </a:t>
            </a:r>
            <a:r>
              <a:rPr lang="nl-NL" sz="2000" dirty="0" err="1" smtClean="0"/>
              <a:t>local</a:t>
            </a:r>
            <a:r>
              <a:rPr lang="nl-NL" sz="2000" dirty="0" smtClean="0"/>
              <a:t> </a:t>
            </a:r>
            <a:r>
              <a:rPr lang="nl-NL" sz="2000" dirty="0" err="1" smtClean="0"/>
              <a:t>BEVs</a:t>
            </a:r>
            <a:r>
              <a:rPr lang="nl-NL" sz="2000" dirty="0" smtClean="0"/>
              <a:t> in a 350 HH area)</a:t>
            </a:r>
          </a:p>
          <a:p>
            <a:r>
              <a:rPr lang="nl-NL" sz="2000" dirty="0" err="1" smtClean="0"/>
              <a:t>Local</a:t>
            </a:r>
            <a:r>
              <a:rPr lang="nl-NL" sz="2000" dirty="0" smtClean="0"/>
              <a:t> </a:t>
            </a:r>
            <a:r>
              <a:rPr lang="nl-NL" sz="2000" dirty="0" err="1" smtClean="0"/>
              <a:t>BEVs</a:t>
            </a:r>
            <a:r>
              <a:rPr lang="nl-NL" sz="2000" dirty="0" smtClean="0"/>
              <a:t> </a:t>
            </a:r>
            <a:r>
              <a:rPr lang="nl-NL" sz="2000" dirty="0" err="1" smtClean="0"/>
              <a:t>provide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lot of flexibility</a:t>
            </a:r>
          </a:p>
          <a:p>
            <a:r>
              <a:rPr lang="nl-NL" sz="2000" dirty="0" smtClean="0"/>
              <a:t>Evening </a:t>
            </a:r>
            <a:r>
              <a:rPr lang="nl-NL" sz="2000" dirty="0" err="1" smtClean="0"/>
              <a:t>peaks</a:t>
            </a:r>
            <a:r>
              <a:rPr lang="nl-NL" sz="2000" dirty="0" smtClean="0"/>
              <a:t> show &gt;12 </a:t>
            </a:r>
            <a:r>
              <a:rPr lang="nl-NL" sz="2000" dirty="0" err="1" smtClean="0"/>
              <a:t>hours</a:t>
            </a:r>
            <a:r>
              <a:rPr lang="nl-NL" sz="2000" dirty="0" smtClean="0"/>
              <a:t> flexibility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about</a:t>
            </a:r>
            <a:r>
              <a:rPr lang="nl-NL" sz="2000" dirty="0" smtClean="0"/>
              <a:t> 50% of </a:t>
            </a:r>
            <a:r>
              <a:rPr lang="nl-NL" sz="2000" dirty="0" err="1" smtClean="0"/>
              <a:t>demand</a:t>
            </a:r>
            <a:endParaRPr lang="nl-NL" sz="2000" dirty="0" smtClean="0"/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 err="1" smtClean="0"/>
              <a:t>Future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work</a:t>
            </a:r>
            <a:r>
              <a:rPr lang="nl-NL" sz="2000" b="1" dirty="0" smtClean="0"/>
              <a:t>:</a:t>
            </a:r>
          </a:p>
          <a:p>
            <a:r>
              <a:rPr lang="nl-NL" sz="2000" dirty="0" err="1" smtClean="0"/>
              <a:t>Further</a:t>
            </a:r>
            <a:r>
              <a:rPr lang="nl-NL" sz="2000" dirty="0" smtClean="0"/>
              <a:t> </a:t>
            </a:r>
            <a:r>
              <a:rPr lang="nl-NL" sz="2000" dirty="0" err="1" smtClean="0"/>
              <a:t>quantification</a:t>
            </a:r>
            <a:r>
              <a:rPr lang="nl-NL" sz="2000" dirty="0" smtClean="0"/>
              <a:t> of (</a:t>
            </a:r>
            <a:r>
              <a:rPr lang="nl-NL" sz="2000" dirty="0" err="1" smtClean="0"/>
              <a:t>uncertainty</a:t>
            </a:r>
            <a:r>
              <a:rPr lang="nl-NL" sz="2000" dirty="0" smtClean="0"/>
              <a:t> of) flexibility availability</a:t>
            </a:r>
          </a:p>
          <a:p>
            <a:r>
              <a:rPr lang="nl-NL" sz="2000" dirty="0" err="1" smtClean="0"/>
              <a:t>Investigate</a:t>
            </a:r>
            <a:r>
              <a:rPr lang="nl-NL" sz="2000" dirty="0" smtClean="0"/>
              <a:t> </a:t>
            </a:r>
            <a:r>
              <a:rPr lang="nl-NL" sz="2000" dirty="0" err="1" smtClean="0"/>
              <a:t>charging</a:t>
            </a:r>
            <a:r>
              <a:rPr lang="nl-NL" sz="2000" dirty="0" smtClean="0"/>
              <a:t> </a:t>
            </a:r>
            <a:r>
              <a:rPr lang="nl-NL" sz="2000" dirty="0" err="1" smtClean="0"/>
              <a:t>behaviour</a:t>
            </a:r>
            <a:r>
              <a:rPr lang="nl-NL" sz="2000" dirty="0" smtClean="0"/>
              <a:t> in </a:t>
            </a:r>
            <a:r>
              <a:rPr lang="nl-NL" sz="2000" dirty="0" err="1" smtClean="0"/>
              <a:t>other</a:t>
            </a:r>
            <a:r>
              <a:rPr lang="nl-NL" sz="2000" dirty="0" smtClean="0"/>
              <a:t> test </a:t>
            </a:r>
            <a:r>
              <a:rPr lang="nl-NL" sz="2000" dirty="0" err="1" smtClean="0"/>
              <a:t>grounds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different </a:t>
            </a:r>
            <a:r>
              <a:rPr lang="nl-NL" sz="2000" dirty="0" err="1" smtClean="0"/>
              <a:t>car</a:t>
            </a:r>
            <a:r>
              <a:rPr lang="nl-NL" sz="2000" dirty="0" smtClean="0"/>
              <a:t> </a:t>
            </a:r>
            <a:r>
              <a:rPr lang="nl-NL" sz="2000" dirty="0" err="1" smtClean="0"/>
              <a:t>usage</a:t>
            </a:r>
            <a:endParaRPr lang="nl-NL" sz="2000" dirty="0" smtClean="0"/>
          </a:p>
          <a:p>
            <a:r>
              <a:rPr lang="nl-NL" sz="2000" dirty="0" err="1" smtClean="0"/>
              <a:t>Testing</a:t>
            </a:r>
            <a:r>
              <a:rPr lang="nl-NL" sz="2000" dirty="0" smtClean="0"/>
              <a:t> </a:t>
            </a:r>
            <a:r>
              <a:rPr lang="nl-NL" sz="2000" dirty="0" err="1" smtClean="0"/>
              <a:t>effects</a:t>
            </a:r>
            <a:r>
              <a:rPr lang="nl-NL" sz="2000" dirty="0" smtClean="0"/>
              <a:t> of different peak </a:t>
            </a:r>
            <a:r>
              <a:rPr lang="nl-NL" sz="2000" dirty="0" err="1" smtClean="0"/>
              <a:t>shifting</a:t>
            </a:r>
            <a:r>
              <a:rPr lang="nl-NL" sz="2000" dirty="0" smtClean="0"/>
              <a:t> </a:t>
            </a:r>
            <a:r>
              <a:rPr lang="nl-NL" sz="2000" dirty="0" err="1" smtClean="0"/>
              <a:t>strategies</a:t>
            </a:r>
            <a:r>
              <a:rPr lang="nl-NL" sz="2000" dirty="0" smtClean="0"/>
              <a:t> </a:t>
            </a:r>
            <a:r>
              <a:rPr lang="nl-NL" sz="2000" dirty="0" err="1" smtClean="0"/>
              <a:t>within</a:t>
            </a:r>
            <a:r>
              <a:rPr lang="nl-NL" sz="2000" dirty="0" smtClean="0"/>
              <a:t> flexibility </a:t>
            </a:r>
            <a:r>
              <a:rPr lang="nl-NL" sz="2000" dirty="0" err="1" smtClean="0"/>
              <a:t>constraints</a:t>
            </a:r>
            <a:endParaRPr lang="nl-NL" sz="2000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95" y="73887"/>
            <a:ext cx="1779517" cy="511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3C9-0A3B-5044-9297-1BB34D06E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519" y="1556792"/>
            <a:ext cx="83449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THANK YOU FOR YOUR ATTENTION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7385" y="5353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76672"/>
            <a:ext cx="34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www.smartsolarcharging.eu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95" y="73887"/>
            <a:ext cx="1779517" cy="511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trends in </a:t>
            </a:r>
            <a:r>
              <a:rPr lang="en-GB" dirty="0" smtClean="0"/>
              <a:t>NL</a:t>
            </a:r>
            <a:br>
              <a:rPr lang="en-GB" dirty="0" smtClean="0"/>
            </a:br>
            <a:r>
              <a:rPr lang="en-GB" i="1" dirty="0" smtClean="0"/>
              <a:t>Number of electric vehicles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9D1B0-8D0F-B948-819E-2D8C3DDD68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" y="1772816"/>
            <a:ext cx="7833285" cy="4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916832"/>
            <a:ext cx="720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EVs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Netherlands, 2012-2030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3501008"/>
            <a:ext cx="1660528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 smtClean="0"/>
              <a:t>High</a:t>
            </a:r>
          </a:p>
          <a:p>
            <a:pPr>
              <a:lnSpc>
                <a:spcPct val="150000"/>
              </a:lnSpc>
            </a:pPr>
            <a:r>
              <a:rPr lang="nl-NL" sz="1400" dirty="0" smtClean="0"/>
              <a:t>Medium</a:t>
            </a:r>
          </a:p>
          <a:p>
            <a:pPr>
              <a:lnSpc>
                <a:spcPct val="150000"/>
              </a:lnSpc>
            </a:pPr>
            <a:r>
              <a:rPr lang="nl-NL" sz="1400" dirty="0" smtClean="0"/>
              <a:t>Low</a:t>
            </a:r>
          </a:p>
          <a:p>
            <a:pPr>
              <a:lnSpc>
                <a:spcPct val="150000"/>
              </a:lnSpc>
            </a:pPr>
            <a:r>
              <a:rPr lang="nl-NL" sz="1400" dirty="0" err="1" smtClean="0"/>
              <a:t>Expected</a:t>
            </a:r>
            <a:r>
              <a:rPr lang="nl-NL" sz="1400" dirty="0" smtClean="0"/>
              <a:t> trend</a:t>
            </a:r>
          </a:p>
          <a:p>
            <a:pPr>
              <a:lnSpc>
                <a:spcPct val="150000"/>
              </a:lnSpc>
            </a:pPr>
            <a:r>
              <a:rPr lang="nl-NL" sz="1400" dirty="0" err="1" smtClean="0"/>
              <a:t>Current</a:t>
            </a:r>
            <a:r>
              <a:rPr lang="nl-NL" sz="1400" dirty="0" smtClean="0"/>
              <a:t> # </a:t>
            </a:r>
            <a:r>
              <a:rPr lang="nl-NL" sz="1400" dirty="0" err="1" smtClean="0"/>
              <a:t>EVs</a:t>
            </a:r>
            <a:endParaRPr lang="nl-N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237312"/>
            <a:ext cx="7997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 smtClean="0"/>
              <a:t>From</a:t>
            </a:r>
            <a:r>
              <a:rPr lang="nl-NL" sz="800" dirty="0" smtClean="0"/>
              <a:t>: </a:t>
            </a:r>
            <a:r>
              <a:rPr lang="nl-NL" sz="800" dirty="0" err="1" smtClean="0"/>
              <a:t>Movares</a:t>
            </a:r>
            <a:r>
              <a:rPr lang="nl-NL" sz="800" dirty="0"/>
              <a:t>, </a:t>
            </a:r>
            <a:r>
              <a:rPr lang="nl-NL" sz="800" i="1" dirty="0" smtClean="0"/>
              <a:t>Waarde van flexibel laden</a:t>
            </a:r>
            <a:r>
              <a:rPr lang="nl-NL" sz="800" dirty="0" smtClean="0"/>
              <a:t>, 2016.</a:t>
            </a:r>
            <a:endParaRPr lang="nl-NL" sz="800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Flowchart: Connector 7"/>
          <p:cNvSpPr/>
          <p:nvPr/>
        </p:nvSpPr>
        <p:spPr>
          <a:xfrm>
            <a:off x="3275856" y="5301208"/>
            <a:ext cx="54006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lowchart: Connector 9"/>
          <p:cNvSpPr/>
          <p:nvPr/>
        </p:nvSpPr>
        <p:spPr>
          <a:xfrm flipV="1">
            <a:off x="6686521" y="4966855"/>
            <a:ext cx="45719" cy="463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13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4</a:t>
            </a:fld>
            <a:endParaRPr lang="nl-NL"/>
          </a:p>
        </p:txBody>
      </p:sp>
      <p:grpSp>
        <p:nvGrpSpPr>
          <p:cNvPr id="26" name="Group 25"/>
          <p:cNvGrpSpPr/>
          <p:nvPr/>
        </p:nvGrpSpPr>
        <p:grpSpPr>
          <a:xfrm>
            <a:off x="605896" y="2299885"/>
            <a:ext cx="3600480" cy="2321173"/>
            <a:chOff x="605896" y="2299885"/>
            <a:chExt cx="3600480" cy="2321173"/>
          </a:xfrm>
        </p:grpSpPr>
        <p:pic>
          <p:nvPicPr>
            <p:cNvPr id="16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96" y="2708904"/>
              <a:ext cx="3600480" cy="191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2982" y="2299885"/>
              <a:ext cx="33989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dirty="0" err="1" smtClean="0"/>
                <a:t>Uncontrolled</a:t>
              </a:r>
              <a:r>
                <a:rPr lang="nl-NL" dirty="0" smtClean="0"/>
                <a:t> </a:t>
              </a:r>
              <a:r>
                <a:rPr lang="nl-NL" dirty="0" err="1" smtClean="0"/>
                <a:t>charging</a:t>
              </a:r>
              <a:endParaRPr lang="nl-NL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0581" y="2299885"/>
            <a:ext cx="4237809" cy="2330987"/>
            <a:chOff x="4673629" y="2293406"/>
            <a:chExt cx="4237809" cy="233098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29" y="2708904"/>
              <a:ext cx="4237809" cy="191548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84426" y="2293406"/>
              <a:ext cx="33989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dirty="0" smtClean="0"/>
                <a:t>Smart </a:t>
              </a:r>
              <a:r>
                <a:rPr lang="nl-NL" dirty="0" err="1" smtClean="0"/>
                <a:t>charging</a:t>
              </a:r>
              <a:endParaRPr lang="nl-NL" dirty="0"/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540000"/>
          </a:xfrm>
        </p:spPr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Smart </a:t>
            </a:r>
            <a:r>
              <a:rPr lang="nl-NL" i="1" dirty="0" err="1" smtClean="0"/>
              <a:t>charging</a:t>
            </a:r>
            <a:endParaRPr lang="nl-N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949280"/>
            <a:ext cx="7920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i="1" dirty="0" err="1" smtClean="0"/>
              <a:t>Adjusted</a:t>
            </a:r>
            <a:r>
              <a:rPr lang="nl-NL" sz="800" i="1" dirty="0" smtClean="0"/>
              <a:t> </a:t>
            </a:r>
            <a:r>
              <a:rPr lang="nl-NL" sz="800" i="1" dirty="0" err="1" smtClean="0"/>
              <a:t>from</a:t>
            </a:r>
            <a:r>
              <a:rPr lang="nl-NL" sz="800" i="1" dirty="0"/>
              <a:t>: http://www.amsterdamvehicle2grid.nl/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17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2824" y="1628800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</a:t>
            </a:r>
            <a:r>
              <a:rPr lang="nl-NL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impact 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flexibility 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demand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nl-NL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</a:t>
            </a:r>
            <a:r>
              <a:rPr lang="nl-NL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historical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charging</a:t>
            </a:r>
            <a:r>
              <a:rPr lang="nl-NL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nl-NL" sz="1600" dirty="0" smtClean="0"/>
          </a:p>
          <a:p>
            <a:pPr lvl="1"/>
            <a:endParaRPr lang="nl-NL" sz="1600" dirty="0" smtClean="0"/>
          </a:p>
          <a:p>
            <a:pPr lvl="1"/>
            <a:endParaRPr lang="nl-NL" sz="1600" dirty="0" smtClean="0"/>
          </a:p>
          <a:p>
            <a:pPr lvl="1"/>
            <a:endParaRPr lang="nl-NL" sz="1600" dirty="0" smtClean="0"/>
          </a:p>
          <a:p>
            <a:pPr lvl="1">
              <a:buFont typeface="Wingdings"/>
              <a:buChar char="Ø"/>
            </a:pPr>
            <a:endParaRPr lang="nl-NL" sz="1600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Study</a:t>
            </a:r>
            <a:r>
              <a:rPr lang="nl-NL" i="1" dirty="0" smtClean="0"/>
              <a:t> design</a:t>
            </a:r>
            <a:endParaRPr lang="nl-N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9D1B0-8D0F-B948-819E-2D8C3DDD68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612" y="2996952"/>
            <a:ext cx="39652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</a:t>
            </a:r>
            <a:r>
              <a:rPr lang="nl-NL" sz="1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study</a:t>
            </a:r>
            <a:r>
              <a:rPr lang="nl-NL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Lombok (Utrecht)</a:t>
            </a:r>
          </a:p>
          <a:p>
            <a:endParaRPr lang="nl-NL" sz="1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 1. Analysis of data 22 </a:t>
            </a:r>
            <a:r>
              <a:rPr lang="nl-NL" sz="1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charging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	stations</a:t>
            </a:r>
          </a:p>
          <a:p>
            <a:endParaRPr lang="nl-NL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 2. </a:t>
            </a:r>
            <a:r>
              <a:rPr lang="nl-NL" sz="1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Simulation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</a:t>
            </a:r>
            <a:r>
              <a:rPr lang="nl-N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future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impact on 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nl-NL" sz="1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MV/LV </a:t>
            </a:r>
            <a:r>
              <a:rPr lang="nl-N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transformer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nl-NL" sz="1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connected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350 </a:t>
            </a:r>
            <a:r>
              <a:rPr lang="nl-NL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households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(</a:t>
            </a:r>
            <a:r>
              <a:rPr lang="nl-NL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 area)</a:t>
            </a:r>
          </a:p>
          <a:p>
            <a:endParaRPr lang="nl-NL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47" y="2987715"/>
            <a:ext cx="3995936" cy="2590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9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Study</a:t>
            </a:r>
            <a:r>
              <a:rPr lang="nl-NL" i="1" dirty="0" smtClean="0"/>
              <a:t> design</a:t>
            </a:r>
            <a:endParaRPr lang="nl-N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392488"/>
          </a:xfrm>
        </p:spPr>
        <p:txBody>
          <a:bodyPr/>
          <a:lstStyle/>
          <a:p>
            <a:pPr marL="285750" indent="-285750"/>
            <a:r>
              <a:rPr lang="nl-NL" sz="1600" dirty="0" err="1"/>
              <a:t>Period</a:t>
            </a:r>
            <a:r>
              <a:rPr lang="nl-NL" sz="1600" dirty="0"/>
              <a:t>: </a:t>
            </a:r>
            <a:r>
              <a:rPr lang="nl-NL" sz="1600" dirty="0" err="1"/>
              <a:t>June</a:t>
            </a:r>
            <a:r>
              <a:rPr lang="nl-NL" sz="1600" dirty="0"/>
              <a:t> 1, 2017 </a:t>
            </a:r>
            <a:r>
              <a:rPr lang="nl-NL" sz="1600" dirty="0" smtClean="0"/>
              <a:t>– </a:t>
            </a:r>
            <a:r>
              <a:rPr lang="nl-NL" sz="1600" dirty="0" err="1" smtClean="0"/>
              <a:t>January</a:t>
            </a:r>
            <a:r>
              <a:rPr lang="nl-NL" sz="1600" dirty="0" smtClean="0"/>
              <a:t> </a:t>
            </a:r>
            <a:r>
              <a:rPr lang="nl-NL" sz="1600" dirty="0"/>
              <a:t>31, 2018</a:t>
            </a: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1600" dirty="0" err="1" smtClean="0"/>
              <a:t>Available</a:t>
            </a:r>
            <a:r>
              <a:rPr lang="nl-NL" sz="1600" dirty="0" smtClean="0"/>
              <a:t> data at </a:t>
            </a:r>
            <a:r>
              <a:rPr lang="nl-NL" sz="1600" dirty="0" err="1" smtClean="0"/>
              <a:t>each</a:t>
            </a:r>
            <a:r>
              <a:rPr lang="nl-NL" sz="1600" dirty="0" smtClean="0"/>
              <a:t> </a:t>
            </a:r>
            <a:r>
              <a:rPr lang="nl-NL" sz="1600" dirty="0" err="1" smtClean="0"/>
              <a:t>charging</a:t>
            </a:r>
            <a:r>
              <a:rPr lang="nl-NL" sz="1600" dirty="0" smtClean="0"/>
              <a:t> station:</a:t>
            </a:r>
          </a:p>
          <a:p>
            <a:pPr marL="457200" indent="-457200">
              <a:buAutoNum type="arabicPeriod"/>
            </a:pPr>
            <a:r>
              <a:rPr lang="nl-NL" sz="1600" b="1" dirty="0" smtClean="0"/>
              <a:t>Transaction log (per transaction)</a:t>
            </a:r>
          </a:p>
          <a:p>
            <a:pPr marL="576262" lvl="1" indent="-285750">
              <a:spcBef>
                <a:spcPts val="0"/>
              </a:spcBef>
            </a:pPr>
            <a:r>
              <a:rPr lang="nl-NL" sz="1600" dirty="0" smtClean="0"/>
              <a:t>EV ID</a:t>
            </a:r>
          </a:p>
          <a:p>
            <a:pPr marL="576262" lvl="1" indent="-285750">
              <a:spcBef>
                <a:spcPts val="0"/>
              </a:spcBef>
            </a:pPr>
            <a:r>
              <a:rPr lang="nl-NL" sz="1600" dirty="0" smtClean="0"/>
              <a:t>Volume </a:t>
            </a:r>
            <a:r>
              <a:rPr lang="nl-NL" sz="1600" dirty="0" err="1" smtClean="0"/>
              <a:t>charged</a:t>
            </a:r>
            <a:r>
              <a:rPr lang="nl-NL" sz="1600" dirty="0" smtClean="0"/>
              <a:t> [kWh]</a:t>
            </a:r>
          </a:p>
          <a:p>
            <a:pPr marL="576262" lvl="1" indent="-285750">
              <a:spcBef>
                <a:spcPts val="0"/>
              </a:spcBef>
            </a:pPr>
            <a:r>
              <a:rPr lang="nl-NL" sz="1600" dirty="0" smtClean="0"/>
              <a:t>Plug-in moment in time</a:t>
            </a:r>
          </a:p>
          <a:p>
            <a:pPr marL="576262" lvl="1" indent="-285750">
              <a:spcBef>
                <a:spcPts val="0"/>
              </a:spcBef>
            </a:pPr>
            <a:r>
              <a:rPr lang="nl-NL" sz="1600" dirty="0" smtClean="0"/>
              <a:t>Plug-out moment in time</a:t>
            </a:r>
            <a:endParaRPr lang="nl-NL" sz="1600" b="1" dirty="0" smtClean="0"/>
          </a:p>
          <a:p>
            <a:pPr marL="457200" indent="-457200">
              <a:buAutoNum type="arabicPeriod"/>
            </a:pPr>
            <a:r>
              <a:rPr lang="nl-NL" sz="1600" b="1" dirty="0" smtClean="0"/>
              <a:t>Power log</a:t>
            </a:r>
          </a:p>
          <a:p>
            <a:pPr lvl="1"/>
            <a:r>
              <a:rPr lang="nl-NL" sz="1600" dirty="0" smtClean="0"/>
              <a:t>Power </a:t>
            </a:r>
            <a:r>
              <a:rPr lang="nl-NL" sz="1600" dirty="0" err="1" smtClean="0"/>
              <a:t>delivered</a:t>
            </a:r>
            <a:r>
              <a:rPr lang="nl-NL" sz="1600" dirty="0" smtClean="0"/>
              <a:t> [kW]</a:t>
            </a:r>
          </a:p>
          <a:p>
            <a:pPr marL="314325" lvl="1" indent="0">
              <a:buNone/>
            </a:pPr>
            <a:endParaRPr lang="nl-NL" sz="1600" dirty="0"/>
          </a:p>
          <a:p>
            <a:pPr marL="23813" indent="0">
              <a:buNone/>
            </a:pPr>
            <a:r>
              <a:rPr lang="nl-NL" sz="1600" dirty="0" err="1" smtClean="0"/>
              <a:t>Further</a:t>
            </a:r>
            <a:r>
              <a:rPr lang="nl-NL" sz="1600" dirty="0" smtClean="0"/>
              <a:t> </a:t>
            </a:r>
            <a:r>
              <a:rPr lang="nl-NL" sz="1600" dirty="0" err="1" smtClean="0"/>
              <a:t>available</a:t>
            </a:r>
            <a:r>
              <a:rPr lang="nl-NL" sz="1600" dirty="0" smtClean="0"/>
              <a:t> data: </a:t>
            </a:r>
          </a:p>
          <a:p>
            <a:pPr lvl="1"/>
            <a:r>
              <a:rPr lang="nl-NL" sz="1600" dirty="0" err="1"/>
              <a:t>Local</a:t>
            </a:r>
            <a:r>
              <a:rPr lang="nl-NL" sz="1600" dirty="0"/>
              <a:t> PV </a:t>
            </a:r>
            <a:r>
              <a:rPr lang="nl-NL" sz="1600" dirty="0" err="1"/>
              <a:t>generation</a:t>
            </a:r>
            <a:r>
              <a:rPr lang="nl-NL" sz="1600" dirty="0"/>
              <a:t> [kW]</a:t>
            </a:r>
          </a:p>
          <a:p>
            <a:pPr lvl="1"/>
            <a:r>
              <a:rPr lang="nl-NL" sz="1600" dirty="0" smtClean="0"/>
              <a:t>Net power at </a:t>
            </a:r>
            <a:r>
              <a:rPr lang="nl-NL" sz="1600" dirty="0" err="1" smtClean="0"/>
              <a:t>transformer</a:t>
            </a:r>
            <a:r>
              <a:rPr lang="nl-NL" sz="1600" dirty="0" smtClean="0"/>
              <a:t> [kW]</a:t>
            </a:r>
            <a:endParaRPr lang="nl-NL" sz="1600" dirty="0"/>
          </a:p>
          <a:p>
            <a:pPr marL="290512" lvl="1" indent="0">
              <a:buNone/>
            </a:pPr>
            <a:endParaRPr lang="nl-NL" sz="1800" dirty="0" smtClean="0"/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9D1B0-8D0F-B948-819E-2D8C3DDD68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Afbeeldingsresultaat voor v2g laadpaal lomb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05" y="2204864"/>
            <a:ext cx="3890728" cy="29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8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AutoShape 2" descr="https://www.sharelatex.com/project/59f99b5e53d7fe35b052bc4a/file/5a71a162965f363b4f19ab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4" descr="https://www.sharelatex.com/project/59f99b5e53d7fe35b052bc4a/file/5a71a162965f363b4f19ab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540000"/>
          </a:xfrm>
        </p:spPr>
        <p:txBody>
          <a:bodyPr/>
          <a:lstStyle/>
          <a:p>
            <a:r>
              <a:rPr lang="en-GB" dirty="0" smtClean="0"/>
              <a:t>Methods data analysis</a:t>
            </a:r>
            <a:br>
              <a:rPr lang="en-GB" dirty="0" smtClean="0"/>
            </a:br>
            <a:r>
              <a:rPr lang="en-GB" i="1" dirty="0"/>
              <a:t>Subdividing EV IDs in groups</a:t>
            </a:r>
            <a:r>
              <a:rPr lang="en-GB" dirty="0" smtClean="0"/>
              <a:t> </a:t>
            </a:r>
            <a:br>
              <a:rPr lang="en-GB" dirty="0" smtClean="0"/>
            </a:br>
            <a:endParaRPr lang="nl-NL" sz="2000" i="1" dirty="0"/>
          </a:p>
        </p:txBody>
      </p:sp>
      <p:pic>
        <p:nvPicPr>
          <p:cNvPr id="23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AutoShape 2" descr="https://www.sharelatex.com/project/59f99b5e53d7fe35b052bc4a/file/5a71a162965f363b4f19ab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4" descr="https://www.sharelatex.com/project/59f99b5e53d7fe35b052bc4a/file/5a71a162965f363b4f19ab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4" y="1848348"/>
            <a:ext cx="7150752" cy="4243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37" y="3013501"/>
            <a:ext cx="201372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Charging</a:t>
            </a:r>
            <a:r>
              <a:rPr lang="nl-NL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≥ 50% of energy </a:t>
            </a:r>
            <a:r>
              <a:rPr lang="nl-NL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within</a:t>
            </a:r>
            <a:r>
              <a:rPr lang="nl-NL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Lombok?* </a:t>
            </a: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5" y="6091530"/>
            <a:ext cx="43569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</a:t>
            </a:r>
            <a:r>
              <a:rPr lang="nl-NL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</a:t>
            </a:r>
            <a:r>
              <a:rPr lang="nl-NL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 34.6 km/(</a:t>
            </a:r>
            <a:r>
              <a:rPr lang="nl-NL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car.day</a:t>
            </a:r>
            <a:r>
              <a:rPr lang="nl-NL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nl-NL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nl-NL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5 km/kWh</a:t>
            </a:r>
          </a:p>
          <a:p>
            <a:endParaRPr lang="nl-NL" i="1" dirty="0"/>
          </a:p>
        </p:txBody>
      </p:sp>
      <p:sp>
        <p:nvSpPr>
          <p:cNvPr id="11" name="Right Arrow 10"/>
          <p:cNvSpPr/>
          <p:nvPr/>
        </p:nvSpPr>
        <p:spPr>
          <a:xfrm rot="2367242">
            <a:off x="1339106" y="3666228"/>
            <a:ext cx="1101680" cy="99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996624" y="3734854"/>
            <a:ext cx="7150752" cy="2356676"/>
            <a:chOff x="996624" y="3734854"/>
            <a:chExt cx="7150752" cy="2356676"/>
          </a:xfrm>
          <a:solidFill>
            <a:schemeClr val="bg1"/>
          </a:solidFill>
        </p:grpSpPr>
        <p:sp>
          <p:nvSpPr>
            <p:cNvPr id="13" name="Rectangle 12"/>
            <p:cNvSpPr/>
            <p:nvPr/>
          </p:nvSpPr>
          <p:spPr>
            <a:xfrm>
              <a:off x="996624" y="4329120"/>
              <a:ext cx="7150752" cy="17624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46876" y="3734854"/>
              <a:ext cx="1359195" cy="720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2204" y="3734854"/>
              <a:ext cx="1359195" cy="720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32040" y="3140968"/>
            <a:ext cx="126000" cy="657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88832" cy="540000"/>
          </a:xfrm>
        </p:spPr>
        <p:txBody>
          <a:bodyPr/>
          <a:lstStyle/>
          <a:p>
            <a:r>
              <a:rPr lang="en-GB" dirty="0" smtClean="0"/>
              <a:t>Methods data analysis </a:t>
            </a:r>
            <a:br>
              <a:rPr lang="en-GB" dirty="0" smtClean="0"/>
            </a:br>
            <a:r>
              <a:rPr lang="en-GB" i="1" dirty="0" smtClean="0"/>
              <a:t>Subdividing EV IDs in groups</a:t>
            </a:r>
            <a:endParaRPr lang="nl-NL" sz="20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020272" y="2708920"/>
            <a:ext cx="2215635" cy="1713357"/>
            <a:chOff x="7538441" y="3317110"/>
            <a:chExt cx="2215635" cy="1713357"/>
          </a:xfrm>
        </p:grpSpPr>
        <p:sp>
          <p:nvSpPr>
            <p:cNvPr id="19" name="TextBox 18"/>
            <p:cNvSpPr txBox="1"/>
            <p:nvPr/>
          </p:nvSpPr>
          <p:spPr>
            <a:xfrm>
              <a:off x="7740352" y="3317110"/>
              <a:ext cx="201372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Parking </a:t>
              </a:r>
              <a:r>
                <a:rPr lang="nl-NL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duration</a:t>
              </a:r>
              <a:r>
                <a:rPr lang="nl-NL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&gt; 6 </a:t>
              </a:r>
              <a:r>
                <a:rPr lang="nl-NL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hours</a:t>
              </a:r>
              <a:endPara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7353574">
              <a:off x="7482667" y="3984561"/>
              <a:ext cx="1101680" cy="990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3734854"/>
            <a:ext cx="4104456" cy="2633675"/>
            <a:chOff x="4572000" y="3734854"/>
            <a:chExt cx="4104456" cy="2633675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5584228" y="3734854"/>
              <a:ext cx="3092228" cy="2633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4454950"/>
              <a:ext cx="3076318" cy="163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2"/>
            <a:ext cx="6077582" cy="3423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92080" y="1522796"/>
                <a:ext cx="4082756" cy="148290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l-NL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18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nl-NL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b="0" i="1" smtClean="0">
                              <a:latin typeface="Cambria Math"/>
                            </a:rPr>
                            <m:t>𝑐𝑜𝑛𝑛𝑒𝑐𝑡</m:t>
                          </m:r>
                          <m:r>
                            <a:rPr lang="nl-NL" sz="18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 b="0" i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nl-NL" sz="1800" i="1" smtClean="0">
                          <a:latin typeface="Cambria Math"/>
                        </a:rPr>
                        <m:t>=</m:t>
                      </m:r>
                      <m:r>
                        <a:rPr lang="nl-NL" sz="1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nl-NL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𝑝𝑙𝑢𝑔</m:t>
                          </m:r>
                          <m:r>
                            <a:rPr lang="nl-NL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l-NL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nl-NL" sz="1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b="0" i="1" smtClean="0">
                              <a:latin typeface="Cambria Math"/>
                            </a:rPr>
                            <m:t>𝑝𝑙𝑢𝑔</m:t>
                          </m:r>
                          <m:r>
                            <a:rPr lang="nl-NL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nl-NL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nl-NL" sz="1800" dirty="0" smtClean="0"/>
              </a:p>
              <a:p>
                <a:pPr marL="512762" lvl="2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1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b="0" i="1" smtClean="0">
                              <a:latin typeface="Cambria Math"/>
                            </a:rPr>
                            <m:t>𝑓𝑙𝑒𝑥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nl-NL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1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b="0" i="1" smtClean="0">
                              <a:latin typeface="Cambria Math"/>
                            </a:rPr>
                            <m:t>𝑐𝑜𝑛𝑛𝑒𝑐𝑡</m:t>
                          </m:r>
                        </m:sub>
                      </m:sSub>
                      <m:r>
                        <a:rPr lang="nl-NL" sz="18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1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nl-NL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1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nl-NL" sz="1800" b="0" i="1" smtClean="0">
                              <a:latin typeface="Cambria Math"/>
                            </a:rPr>
                            <m:t>𝑐h𝑎𝑟𝑔𝑒</m:t>
                          </m:r>
                        </m:sub>
                      </m:sSub>
                    </m:oMath>
                  </m:oMathPara>
                </a14:m>
                <a:endParaRPr lang="nl-NL" sz="1800" dirty="0"/>
              </a:p>
              <a:p>
                <a:pPr marL="457200" indent="-457200">
                  <a:buAutoNum type="arabicPeriod"/>
                </a:pPr>
                <a:endParaRPr lang="nl-NL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0" y="1522796"/>
                <a:ext cx="4082756" cy="148290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data analysis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nl-NL" i="1" dirty="0" smtClean="0"/>
              <a:t>Flexibility analysis</a:t>
            </a:r>
            <a:endParaRPr lang="nl-N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9D1B0-8D0F-B948-819E-2D8C3DDD68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18"/>
            <a:ext cx="6077582" cy="3423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19"/>
            <a:ext cx="6077582" cy="3423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0"/>
            <a:ext cx="6077582" cy="3423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1"/>
            <a:ext cx="6077582" cy="3423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2"/>
            <a:ext cx="6077582" cy="3423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2"/>
            <a:ext cx="6077582" cy="3423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2" y="2971321"/>
            <a:ext cx="6077582" cy="342360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457992" y="3277903"/>
            <a:ext cx="2649650" cy="369239"/>
            <a:chOff x="5040272" y="4941168"/>
            <a:chExt cx="1962000" cy="27764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040272" y="5218808"/>
              <a:ext cx="1962000" cy="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598383" y="4941168"/>
                  <a:ext cx="84582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11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𝜟</m:t>
                            </m:r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nl-NL" sz="11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𝒄𝒐𝒏𝒏𝒆𝒄𝒕</m:t>
                            </m:r>
                          </m:sub>
                        </m:sSub>
                      </m:oMath>
                    </m:oMathPara>
                  </a14:m>
                  <a:endParaRPr lang="nl-NL" sz="1100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383" y="4941168"/>
                  <a:ext cx="845825" cy="2616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354337" y="3960651"/>
            <a:ext cx="1057423" cy="369239"/>
            <a:chOff x="6131878" y="4519512"/>
            <a:chExt cx="870122" cy="277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131878" y="4519512"/>
                  <a:ext cx="845825" cy="277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11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𝜟</m:t>
                            </m:r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𝒄𝒉𝒂𝒓𝒈𝒆</m:t>
                            </m:r>
                          </m:sub>
                        </m:sSub>
                      </m:oMath>
                    </m:oMathPara>
                  </a14:m>
                  <a:endParaRPr lang="nl-NL" sz="1100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878" y="4519512"/>
                  <a:ext cx="845825" cy="27764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6217173" y="4797148"/>
              <a:ext cx="784827" cy="4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400408" y="4683121"/>
            <a:ext cx="1707233" cy="369239"/>
            <a:chOff x="5044832" y="5455616"/>
            <a:chExt cx="1242000" cy="27764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5044832" y="5733256"/>
              <a:ext cx="1242000" cy="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303609" y="5455616"/>
                  <a:ext cx="845825" cy="277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11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𝜟</m:t>
                            </m:r>
                            <m:r>
                              <a:rPr lang="nl-NL" sz="11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nl-NL" sz="1100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𝒇𝒍𝒆𝒙</m:t>
                            </m:r>
                          </m:sub>
                        </m:sSub>
                      </m:oMath>
                    </m:oMathPara>
                  </a14:m>
                  <a:endParaRPr lang="nl-NL" sz="1100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609" y="5455616"/>
                  <a:ext cx="845825" cy="27764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211960" y="3712735"/>
            <a:ext cx="1107618" cy="43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639281" y="2111318"/>
            <a:ext cx="2516586" cy="1193194"/>
            <a:chOff x="4241371" y="2076634"/>
            <a:chExt cx="2516586" cy="1193194"/>
          </a:xfrm>
        </p:grpSpPr>
        <p:sp>
          <p:nvSpPr>
            <p:cNvPr id="6" name="Right Arrow 5"/>
            <p:cNvSpPr/>
            <p:nvPr/>
          </p:nvSpPr>
          <p:spPr>
            <a:xfrm rot="5400000">
              <a:off x="5211632" y="2765772"/>
              <a:ext cx="576064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41371" y="2076634"/>
              <a:ext cx="2516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</a:t>
              </a:r>
              <a:r>
                <a:rPr lang="nl-NL" dirty="0" err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ctual</a:t>
              </a:r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nl-NL" dirty="0" err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charging</a:t>
              </a:r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power </a:t>
              </a:r>
            </a:p>
            <a:p>
              <a:pPr algn="ctr"/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profile</a:t>
              </a:r>
              <a:endPara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1522" y="2092026"/>
            <a:ext cx="2497543" cy="1222395"/>
            <a:chOff x="5523820" y="2047433"/>
            <a:chExt cx="2497543" cy="1222395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6465960" y="2765772"/>
              <a:ext cx="576064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23820" y="2047433"/>
              <a:ext cx="24975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charging</a:t>
              </a:r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power profile</a:t>
              </a:r>
            </a:p>
            <a:p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nl-NL" dirty="0" err="1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with</a:t>
              </a:r>
              <a:r>
                <a:rPr lang="nl-NL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maximum delay</a:t>
              </a:r>
              <a:endPara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-25968"/>
            <a:ext cx="1082520" cy="711468"/>
          </a:xfrm>
          <a:prstGeom prst="rect">
            <a:avLst/>
          </a:prstGeom>
        </p:spPr>
      </p:pic>
      <p:pic>
        <p:nvPicPr>
          <p:cNvPr id="33" name="Picture 2" descr="Afbeeldingsresultaat voor european fund for regional developm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90205"/>
            <a:ext cx="2448271" cy="6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Template Copernicus Institute">
  <a:themeElements>
    <a:clrScheme name="Copernicus">
      <a:dk1>
        <a:srgbClr val="000000"/>
      </a:dk1>
      <a:lt1>
        <a:srgbClr val="FFFFFF"/>
      </a:lt1>
      <a:dk2>
        <a:srgbClr val="3F3F3F"/>
      </a:dk2>
      <a:lt2>
        <a:srgbClr val="118F40"/>
      </a:lt2>
      <a:accent1>
        <a:srgbClr val="118F40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5DB4E5"/>
      </a:accent6>
      <a:hlink>
        <a:srgbClr val="0000FF"/>
      </a:hlink>
      <a:folHlink>
        <a:srgbClr val="800080"/>
      </a:folHlink>
    </a:clrScheme>
    <a:fontScheme name="UU 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Copernicus Institute</Template>
  <TotalTime>0</TotalTime>
  <Words>695</Words>
  <Application>Microsoft Office PowerPoint</Application>
  <PresentationFormat>On-screen Show (4:3)</PresentationFormat>
  <Paragraphs>188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PPT Template Copernicus Institute</vt:lpstr>
      <vt:lpstr> Analysis of MV/LV-transformer load  under several EV and PV penetration scenarios</vt:lpstr>
      <vt:lpstr>Content</vt:lpstr>
      <vt:lpstr>Expected trends in NL Number of electric vehicles</vt:lpstr>
      <vt:lpstr>Introduction Smart charging</vt:lpstr>
      <vt:lpstr>Study design</vt:lpstr>
      <vt:lpstr>Study design</vt:lpstr>
      <vt:lpstr>Methods data analysis Subdividing EV IDs in groups  </vt:lpstr>
      <vt:lpstr>Methods data analysis  Subdividing EV IDs in groups</vt:lpstr>
      <vt:lpstr>Methods data analysis  Flexibility analysis</vt:lpstr>
      <vt:lpstr>Results data analysis  Flexibility of EV demand – local cars</vt:lpstr>
      <vt:lpstr>Flexibility of EV demand – visiting cars</vt:lpstr>
      <vt:lpstr> Flexibility of EV demand – all cars  </vt:lpstr>
      <vt:lpstr> Flexibility of EV demand – all cars  </vt:lpstr>
      <vt:lpstr>Methods simulation (350 HH area) Scenarios EV simulation</vt:lpstr>
      <vt:lpstr>Simulation of transactions</vt:lpstr>
      <vt:lpstr>PowerPoint Presentation</vt:lpstr>
      <vt:lpstr>Results simulation (350 HH area) Impact and flexibility EV simulation</vt:lpstr>
      <vt:lpstr>Transformer load duration curves</vt:lpstr>
      <vt:lpstr>Transformer load</vt:lpstr>
      <vt:lpstr>Transformer load</vt:lpstr>
      <vt:lpstr>Conclusion</vt:lpstr>
      <vt:lpstr>PowerPoint Presentation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Bakker-Maas, G.G. (Ineke)</dc:creator>
  <cp:lastModifiedBy>Gerritsma, M.K. (Marte)</cp:lastModifiedBy>
  <cp:revision>462</cp:revision>
  <cp:lastPrinted>2017-09-29T13:41:58Z</cp:lastPrinted>
  <dcterms:created xsi:type="dcterms:W3CDTF">2013-06-19T10:13:07Z</dcterms:created>
  <dcterms:modified xsi:type="dcterms:W3CDTF">2018-03-16T09:25:16Z</dcterms:modified>
</cp:coreProperties>
</file>